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vnd.openxmlformats-officedocument.vmlDrawing" Extension="vml"/>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spreadsheetml.sheet" PartName="/ppt/embeddings/Microsoft_Excel_Sheet1.xlsx"/>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8229600" cx="14630400"/>
  <p:notesSz cx="8229600" cy="14630400"/>
  <p:embeddedFontLst>
    <p:embeddedFont>
      <p:font typeface="Kanit Light"/>
      <p:regular r:id="rId18"/>
      <p:bold r:id="rId19"/>
      <p:italic r:id="rId20"/>
      <p:boldItalic r:id="rId21"/>
    </p:embeddedFont>
    <p:embeddedFont>
      <p:font typeface="Martel Sans"/>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2">
          <p15:clr>
            <a:srgbClr val="A4A3A4"/>
          </p15:clr>
        </p15:guide>
        <p15:guide id="2" pos="4608">
          <p15:clr>
            <a:srgbClr val="A4A3A4"/>
          </p15:clr>
        </p15:guide>
      </p15:sldGuideLst>
    </p:ext>
    <p:ext uri="GoogleSlidesCustomDataVersion2">
      <go:slidesCustomData xmlns:go="http://customooxmlschemas.google.com/" r:id="rId24" roundtripDataSignature="AMtx7mhkIwM1+So32HD9wbF/k6V8IIXY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2" orient="horz"/>
        <p:guide pos="460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KanitLight-italic.fntdata"/><Relationship Id="rId11" Type="http://schemas.openxmlformats.org/officeDocument/2006/relationships/slide" Target="slides/slide6.xml"/><Relationship Id="rId22" Type="http://schemas.openxmlformats.org/officeDocument/2006/relationships/font" Target="fonts/MartelSans-regular.fntdata"/><Relationship Id="rId10" Type="http://schemas.openxmlformats.org/officeDocument/2006/relationships/slide" Target="slides/slide5.xml"/><Relationship Id="rId21" Type="http://schemas.openxmlformats.org/officeDocument/2006/relationships/font" Target="fonts/KanitLight-boldItalic.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Martel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KanitLight-bold.fntdata"/><Relationship Id="rId6" Type="http://schemas.openxmlformats.org/officeDocument/2006/relationships/slide" Target="slides/slide1.xml"/><Relationship Id="rId18" Type="http://schemas.openxmlformats.org/officeDocument/2006/relationships/font" Target="fonts/KanitLight-regular.fntdata"/><Relationship Id="rId7" Type="http://schemas.openxmlformats.org/officeDocument/2006/relationships/slide" Target="slides/slide2.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565525" cy="7318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660900" y="0"/>
            <a:ext cx="3567113" cy="7318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3896975"/>
            <a:ext cx="3565525" cy="730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822325" y="6950075"/>
            <a:ext cx="6584950" cy="65833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0: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0: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1: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1: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2: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2: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2: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2: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3: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3: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4: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4: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5: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6: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6: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7: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7: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8: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8: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9: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9: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14"/>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23"/>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2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24"/>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2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15"/>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16"/>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17"/>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18"/>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19"/>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20"/>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2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21"/>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2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22"/>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2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vmlDrawing" Target="../drawings/vmlDrawing1.vml"/><Relationship Id="rId4" Type="http://schemas.openxmlformats.org/officeDocument/2006/relationships/image" Target="../media/image2.png"/><Relationship Id="rId5" Type="http://schemas.openxmlformats.org/officeDocument/2006/relationships/image" Target="../media/image7.jpg"/><Relationship Id="rId6" Type="http://schemas.openxmlformats.org/officeDocument/2006/relationships/package" Target="../embeddings/Microsoft_Excel_Sheet1.xlsx"/><Relationship Id="rId7" Type="http://schemas.openxmlformats.org/officeDocument/2006/relationships/package" Target="../embeddings/Microsoft_Excel_Sheet1.xlsx"/><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jp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
          <p:cNvPicPr preferRelativeResize="0"/>
          <p:nvPr/>
        </p:nvPicPr>
        <p:blipFill rotWithShape="1">
          <a:blip r:embed="rId4">
            <a:alphaModFix/>
          </a:blip>
          <a:srcRect b="0" l="0" r="0" t="0"/>
          <a:stretch/>
        </p:blipFill>
        <p:spPr>
          <a:xfrm>
            <a:off x="0" y="240063"/>
            <a:ext cx="2013857" cy="1691640"/>
          </a:xfrm>
          <a:prstGeom prst="rect">
            <a:avLst/>
          </a:prstGeom>
          <a:noFill/>
          <a:ln>
            <a:noFill/>
          </a:ln>
        </p:spPr>
      </p:pic>
      <p:sp>
        <p:nvSpPr>
          <p:cNvPr id="60" name="Google Shape;60;p1"/>
          <p:cNvSpPr/>
          <p:nvPr/>
        </p:nvSpPr>
        <p:spPr>
          <a:xfrm>
            <a:off x="0" y="1741675"/>
            <a:ext cx="6428400" cy="956100"/>
          </a:xfrm>
          <a:prstGeom prst="rect">
            <a:avLst/>
          </a:prstGeom>
          <a:noFill/>
          <a:ln>
            <a:noFill/>
          </a:ln>
        </p:spPr>
        <p:txBody>
          <a:bodyPr anchorCtr="0" anchor="t" bIns="45700" lIns="91425" spcFirstLastPara="1" rIns="91425" wrap="square" tIns="45700">
            <a:spAutoFit/>
          </a:bodyPr>
          <a:lstStyle/>
          <a:p>
            <a:pPr indent="0" lvl="0" marL="0" marR="0" rtl="0" algn="l">
              <a:lnSpc>
                <a:spcPct val="240625"/>
              </a:lnSpc>
              <a:spcBef>
                <a:spcPts val="0"/>
              </a:spcBef>
              <a:spcAft>
                <a:spcPts val="0"/>
              </a:spcAft>
              <a:buNone/>
            </a:pPr>
            <a:r>
              <a:rPr b="1" i="0" lang="en-US" sz="3200" u="none" cap="none" strike="noStrike">
                <a:solidFill>
                  <a:srgbClr val="272D45"/>
                </a:solidFill>
                <a:latin typeface="Kanit Light"/>
                <a:ea typeface="Kanit Light"/>
                <a:cs typeface="Kanit Light"/>
                <a:sym typeface="Kanit Light"/>
              </a:rPr>
              <a:t>Secure Company Network System</a:t>
            </a:r>
            <a:endParaRPr/>
          </a:p>
        </p:txBody>
      </p:sp>
      <p:pic>
        <p:nvPicPr>
          <p:cNvPr id="61" name="Google Shape;61;p1"/>
          <p:cNvPicPr preferRelativeResize="0"/>
          <p:nvPr/>
        </p:nvPicPr>
        <p:blipFill rotWithShape="1">
          <a:blip r:embed="rId5">
            <a:alphaModFix/>
          </a:blip>
          <a:srcRect b="0" l="0" r="0" t="0"/>
          <a:stretch/>
        </p:blipFill>
        <p:spPr>
          <a:xfrm>
            <a:off x="6672950" y="0"/>
            <a:ext cx="12125974" cy="8284025"/>
          </a:xfrm>
          <a:prstGeom prst="rect">
            <a:avLst/>
          </a:prstGeom>
          <a:noFill/>
          <a:ln>
            <a:noFill/>
          </a:ln>
        </p:spPr>
      </p:pic>
      <p:graphicFrame>
        <p:nvGraphicFramePr>
          <p:cNvPr id="62" name="Google Shape;62;p1"/>
          <p:cNvGraphicFramePr/>
          <p:nvPr/>
        </p:nvGraphicFramePr>
        <p:xfrm>
          <a:off x="227232" y="3501116"/>
          <a:ext cx="6250429" cy="2186669"/>
        </p:xfrm>
        <a:graphic>
          <a:graphicData uri="http://schemas.openxmlformats.org/presentationml/2006/ole">
            <mc:AlternateContent>
              <mc:Choice Requires="v">
                <p:oleObj r:id="rId6" imgH="2186669" imgW="6250429" progId="Excel.Sheet.12" spid="_x0000_s1">
                  <p:embed/>
                </p:oleObj>
              </mc:Choice>
              <mc:Fallback>
                <p:oleObj r:id="rId7" imgH="2186669" imgW="6250429" progId="Excel.Sheet.12">
                  <p:embed/>
                  <p:pic>
                    <p:nvPicPr>
                      <p:cNvPr id="62" name="Google Shape;62;p1"/>
                      <p:cNvPicPr preferRelativeResize="0"/>
                      <p:nvPr/>
                    </p:nvPicPr>
                    <p:blipFill rotWithShape="1">
                      <a:blip r:embed="rId8">
                        <a:alphaModFix/>
                      </a:blip>
                      <a:srcRect b="0" l="0" r="0" t="0"/>
                      <a:stretch/>
                    </p:blipFill>
                    <p:spPr>
                      <a:xfrm>
                        <a:off x="227232" y="3501116"/>
                        <a:ext cx="6250429" cy="2186669"/>
                      </a:xfrm>
                      <a:prstGeom prst="rect">
                        <a:avLst/>
                      </a:prstGeom>
                      <a:noFill/>
                      <a:ln>
                        <a:noFill/>
                      </a:ln>
                    </p:spPr>
                  </p:pic>
                </p:oleObj>
              </mc:Fallback>
            </mc:AlternateContent>
          </a:graphicData>
        </a:graphic>
      </p:graphicFrame>
      <p:sp>
        <p:nvSpPr>
          <p:cNvPr id="63" name="Google Shape;63;p1"/>
          <p:cNvSpPr txBox="1"/>
          <p:nvPr/>
        </p:nvSpPr>
        <p:spPr>
          <a:xfrm>
            <a:off x="227232" y="3020786"/>
            <a:ext cx="56727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300" u="none" cap="none" strike="noStrike">
                <a:solidFill>
                  <a:schemeClr val="dk1"/>
                </a:solidFill>
                <a:latin typeface="Calibri"/>
                <a:ea typeface="Calibri"/>
                <a:cs typeface="Calibri"/>
                <a:sym typeface="Calibri"/>
              </a:rPr>
              <a:t>Members :</a:t>
            </a:r>
            <a:endParaRPr b="1" sz="1900"/>
          </a:p>
        </p:txBody>
      </p:sp>
      <p:sp>
        <p:nvSpPr>
          <p:cNvPr id="64" name="Google Shape;64;p1"/>
          <p:cNvSpPr txBox="1"/>
          <p:nvPr/>
        </p:nvSpPr>
        <p:spPr>
          <a:xfrm>
            <a:off x="178246" y="5959929"/>
            <a:ext cx="5672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Company : AST</a:t>
            </a:r>
            <a:endParaRPr b="1"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preencoded.png" id="219" name="Google Shape;219;p10"/>
          <p:cNvPicPr preferRelativeResize="0"/>
          <p:nvPr/>
        </p:nvPicPr>
        <p:blipFill rotWithShape="1">
          <a:blip r:embed="rId3">
            <a:alphaModFix/>
          </a:blip>
          <a:srcRect b="0" l="0" r="0" t="0"/>
          <a:stretch/>
        </p:blipFill>
        <p:spPr>
          <a:xfrm>
            <a:off x="9144000" y="0"/>
            <a:ext cx="5486400" cy="8230672"/>
          </a:xfrm>
          <a:prstGeom prst="rect">
            <a:avLst/>
          </a:prstGeom>
          <a:noFill/>
          <a:ln>
            <a:noFill/>
          </a:ln>
        </p:spPr>
      </p:pic>
      <p:sp>
        <p:nvSpPr>
          <p:cNvPr id="220" name="Google Shape;220;p10"/>
          <p:cNvSpPr/>
          <p:nvPr/>
        </p:nvSpPr>
        <p:spPr>
          <a:xfrm>
            <a:off x="586625" y="460900"/>
            <a:ext cx="5486400" cy="523800"/>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272D45"/>
              </a:buClr>
              <a:buSzPts val="3250"/>
              <a:buFont typeface="Kanit Light"/>
              <a:buNone/>
            </a:pPr>
            <a:r>
              <a:rPr b="1" lang="en-US" sz="3250">
                <a:solidFill>
                  <a:srgbClr val="272D45"/>
                </a:solidFill>
                <a:latin typeface="Kanit Light"/>
                <a:ea typeface="Kanit Light"/>
                <a:cs typeface="Kanit Light"/>
                <a:sym typeface="Kanit Light"/>
              </a:rPr>
              <a:t>Firewall and </a:t>
            </a:r>
            <a:r>
              <a:rPr b="1" lang="en-US" sz="3250">
                <a:solidFill>
                  <a:srgbClr val="272D45"/>
                </a:solidFill>
                <a:latin typeface="Kanit Light"/>
                <a:ea typeface="Kanit Light"/>
                <a:cs typeface="Kanit Light"/>
                <a:sym typeface="Kanit Light"/>
              </a:rPr>
              <a:t>Security </a:t>
            </a:r>
            <a:r>
              <a:rPr b="1" lang="en-US" sz="3250">
                <a:solidFill>
                  <a:srgbClr val="272D45"/>
                </a:solidFill>
                <a:latin typeface="Kanit Light"/>
                <a:ea typeface="Kanit Light"/>
                <a:cs typeface="Kanit Light"/>
                <a:sym typeface="Kanit Light"/>
              </a:rPr>
              <a:t>Policies</a:t>
            </a:r>
            <a:endParaRPr b="1" sz="3250">
              <a:solidFill>
                <a:schemeClr val="dk1"/>
              </a:solidFill>
              <a:latin typeface="Calibri"/>
              <a:ea typeface="Calibri"/>
              <a:cs typeface="Calibri"/>
              <a:sym typeface="Calibri"/>
            </a:endParaRPr>
          </a:p>
        </p:txBody>
      </p:sp>
      <p:pic>
        <p:nvPicPr>
          <p:cNvPr descr="preencoded.png" id="221" name="Google Shape;221;p10"/>
          <p:cNvPicPr preferRelativeResize="0"/>
          <p:nvPr/>
        </p:nvPicPr>
        <p:blipFill rotWithShape="1">
          <a:blip r:embed="rId4">
            <a:alphaModFix/>
          </a:blip>
          <a:srcRect b="0" l="0" r="0" t="0"/>
          <a:stretch/>
        </p:blipFill>
        <p:spPr>
          <a:xfrm>
            <a:off x="586621" y="1236107"/>
            <a:ext cx="418981" cy="418981"/>
          </a:xfrm>
          <a:prstGeom prst="rect">
            <a:avLst/>
          </a:prstGeom>
          <a:noFill/>
          <a:ln>
            <a:noFill/>
          </a:ln>
        </p:spPr>
      </p:pic>
      <p:sp>
        <p:nvSpPr>
          <p:cNvPr id="222" name="Google Shape;222;p10"/>
          <p:cNvSpPr/>
          <p:nvPr/>
        </p:nvSpPr>
        <p:spPr>
          <a:xfrm>
            <a:off x="586621" y="1822609"/>
            <a:ext cx="2095381" cy="261937"/>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None/>
            </a:pPr>
            <a:r>
              <a:rPr lang="en-US" sz="1600">
                <a:solidFill>
                  <a:schemeClr val="dk1"/>
                </a:solidFill>
                <a:latin typeface="Calibri"/>
                <a:ea typeface="Calibri"/>
                <a:cs typeface="Calibri"/>
                <a:sym typeface="Calibri"/>
              </a:rPr>
              <a:t>Zone-Based-Firewall</a:t>
            </a:r>
            <a:endParaRPr sz="1600">
              <a:solidFill>
                <a:schemeClr val="dk1"/>
              </a:solidFill>
              <a:latin typeface="Calibri"/>
              <a:ea typeface="Calibri"/>
              <a:cs typeface="Calibri"/>
              <a:sym typeface="Calibri"/>
            </a:endParaRPr>
          </a:p>
        </p:txBody>
      </p:sp>
      <p:sp>
        <p:nvSpPr>
          <p:cNvPr id="223" name="Google Shape;223;p10"/>
          <p:cNvSpPr/>
          <p:nvPr/>
        </p:nvSpPr>
        <p:spPr>
          <a:xfrm>
            <a:off x="586621" y="2185035"/>
            <a:ext cx="3859649" cy="804386"/>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C3249"/>
              </a:buClr>
              <a:buSzPts val="1300"/>
              <a:buFont typeface="Martel Sans"/>
              <a:buNone/>
            </a:pPr>
            <a:r>
              <a:rPr lang="en-US" sz="1300">
                <a:solidFill>
                  <a:srgbClr val="2C3249"/>
                </a:solidFill>
                <a:latin typeface="Martel Sans"/>
                <a:ea typeface="Martel Sans"/>
                <a:cs typeface="Martel Sans"/>
                <a:sym typeface="Martel Sans"/>
              </a:rPr>
              <a:t>Deploy enterprise-grade firewalls to control and monitor traffic flow between the internal network and the internet.</a:t>
            </a:r>
            <a:endParaRPr sz="1300">
              <a:solidFill>
                <a:schemeClr val="dk1"/>
              </a:solidFill>
              <a:latin typeface="Calibri"/>
              <a:ea typeface="Calibri"/>
              <a:cs typeface="Calibri"/>
              <a:sym typeface="Calibri"/>
            </a:endParaRPr>
          </a:p>
        </p:txBody>
      </p:sp>
      <p:pic>
        <p:nvPicPr>
          <p:cNvPr descr="preencoded.png" id="224" name="Google Shape;224;p10"/>
          <p:cNvPicPr preferRelativeResize="0"/>
          <p:nvPr/>
        </p:nvPicPr>
        <p:blipFill rotWithShape="1">
          <a:blip r:embed="rId5">
            <a:alphaModFix/>
          </a:blip>
          <a:srcRect b="0" l="0" r="0" t="0"/>
          <a:stretch/>
        </p:blipFill>
        <p:spPr>
          <a:xfrm>
            <a:off x="4697611" y="1236107"/>
            <a:ext cx="418981" cy="418981"/>
          </a:xfrm>
          <a:prstGeom prst="rect">
            <a:avLst/>
          </a:prstGeom>
          <a:noFill/>
          <a:ln>
            <a:noFill/>
          </a:ln>
        </p:spPr>
      </p:pic>
      <p:sp>
        <p:nvSpPr>
          <p:cNvPr id="225" name="Google Shape;225;p10"/>
          <p:cNvSpPr/>
          <p:nvPr/>
        </p:nvSpPr>
        <p:spPr>
          <a:xfrm>
            <a:off x="4697611" y="1822609"/>
            <a:ext cx="2095381" cy="261937"/>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2C3249"/>
              </a:buClr>
              <a:buSzPts val="1600"/>
              <a:buFont typeface="Kanit Light"/>
              <a:buNone/>
            </a:pPr>
            <a:r>
              <a:rPr lang="en-US" sz="1600">
                <a:solidFill>
                  <a:srgbClr val="2C3249"/>
                </a:solidFill>
                <a:latin typeface="Kanit Light"/>
                <a:ea typeface="Kanit Light"/>
                <a:cs typeface="Kanit Light"/>
                <a:sym typeface="Kanit Light"/>
              </a:rPr>
              <a:t>Access Control</a:t>
            </a:r>
            <a:endParaRPr sz="1600">
              <a:solidFill>
                <a:schemeClr val="dk1"/>
              </a:solidFill>
              <a:latin typeface="Calibri"/>
              <a:ea typeface="Calibri"/>
              <a:cs typeface="Calibri"/>
              <a:sym typeface="Calibri"/>
            </a:endParaRPr>
          </a:p>
        </p:txBody>
      </p:sp>
      <p:sp>
        <p:nvSpPr>
          <p:cNvPr id="226" name="Google Shape;226;p10"/>
          <p:cNvSpPr/>
          <p:nvPr/>
        </p:nvSpPr>
        <p:spPr>
          <a:xfrm>
            <a:off x="4697611" y="2185035"/>
            <a:ext cx="3859768" cy="804386"/>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C3249"/>
              </a:buClr>
              <a:buSzPts val="1300"/>
              <a:buFont typeface="Martel Sans"/>
              <a:buNone/>
            </a:pPr>
            <a:r>
              <a:rPr lang="en-US" sz="1300">
                <a:solidFill>
                  <a:srgbClr val="2C3249"/>
                </a:solidFill>
                <a:latin typeface="Martel Sans"/>
                <a:ea typeface="Martel Sans"/>
                <a:cs typeface="Martel Sans"/>
                <a:sym typeface="Martel Sans"/>
              </a:rPr>
              <a:t>Establish granular access control policies to restrict or allow traffic based on source, destination, and application protocols.</a:t>
            </a:r>
            <a:endParaRPr sz="1300">
              <a:solidFill>
                <a:schemeClr val="dk1"/>
              </a:solidFill>
              <a:latin typeface="Calibri"/>
              <a:ea typeface="Calibri"/>
              <a:cs typeface="Calibri"/>
              <a:sym typeface="Calibri"/>
            </a:endParaRPr>
          </a:p>
        </p:txBody>
      </p:sp>
      <p:pic>
        <p:nvPicPr>
          <p:cNvPr descr="preencoded.png" id="227" name="Google Shape;227;p10"/>
          <p:cNvPicPr preferRelativeResize="0"/>
          <p:nvPr/>
        </p:nvPicPr>
        <p:blipFill rotWithShape="1">
          <a:blip r:embed="rId6">
            <a:alphaModFix/>
          </a:blip>
          <a:srcRect b="0" l="0" r="0" t="0"/>
          <a:stretch/>
        </p:blipFill>
        <p:spPr>
          <a:xfrm>
            <a:off x="586621" y="3492222"/>
            <a:ext cx="418981" cy="418981"/>
          </a:xfrm>
          <a:prstGeom prst="rect">
            <a:avLst/>
          </a:prstGeom>
          <a:noFill/>
          <a:ln>
            <a:noFill/>
          </a:ln>
        </p:spPr>
      </p:pic>
      <p:sp>
        <p:nvSpPr>
          <p:cNvPr id="228" name="Google Shape;228;p10"/>
          <p:cNvSpPr/>
          <p:nvPr/>
        </p:nvSpPr>
        <p:spPr>
          <a:xfrm>
            <a:off x="586621" y="4078724"/>
            <a:ext cx="2095381" cy="261937"/>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2C3249"/>
              </a:buClr>
              <a:buSzPts val="1600"/>
              <a:buFont typeface="Kanit Light"/>
              <a:buNone/>
            </a:pPr>
            <a:r>
              <a:rPr lang="en-US" sz="1600">
                <a:solidFill>
                  <a:srgbClr val="2C3249"/>
                </a:solidFill>
                <a:latin typeface="Kanit Light"/>
                <a:ea typeface="Kanit Light"/>
                <a:cs typeface="Kanit Light"/>
                <a:sym typeface="Kanit Light"/>
              </a:rPr>
              <a:t>Intrusion Detection</a:t>
            </a:r>
            <a:endParaRPr sz="1600">
              <a:solidFill>
                <a:schemeClr val="dk1"/>
              </a:solidFill>
              <a:latin typeface="Calibri"/>
              <a:ea typeface="Calibri"/>
              <a:cs typeface="Calibri"/>
              <a:sym typeface="Calibri"/>
            </a:endParaRPr>
          </a:p>
        </p:txBody>
      </p:sp>
      <p:sp>
        <p:nvSpPr>
          <p:cNvPr id="229" name="Google Shape;229;p10"/>
          <p:cNvSpPr/>
          <p:nvPr/>
        </p:nvSpPr>
        <p:spPr>
          <a:xfrm>
            <a:off x="586621" y="4441150"/>
            <a:ext cx="3859649" cy="804386"/>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C3249"/>
              </a:buClr>
              <a:buSzPts val="1300"/>
              <a:buFont typeface="Martel Sans"/>
              <a:buNone/>
            </a:pPr>
            <a:r>
              <a:rPr lang="en-US" sz="1300">
                <a:solidFill>
                  <a:srgbClr val="2C3249"/>
                </a:solidFill>
                <a:latin typeface="Martel Sans"/>
                <a:ea typeface="Martel Sans"/>
                <a:cs typeface="Martel Sans"/>
                <a:sym typeface="Martel Sans"/>
              </a:rPr>
              <a:t>Implement intrusion detection and prevention systems (IDS/IPS) to identify and mitigate security threats in real-time.</a:t>
            </a:r>
            <a:endParaRPr sz="1300">
              <a:solidFill>
                <a:schemeClr val="dk1"/>
              </a:solidFill>
              <a:latin typeface="Calibri"/>
              <a:ea typeface="Calibri"/>
              <a:cs typeface="Calibri"/>
              <a:sym typeface="Calibri"/>
            </a:endParaRPr>
          </a:p>
        </p:txBody>
      </p:sp>
      <p:pic>
        <p:nvPicPr>
          <p:cNvPr descr="preencoded.png" id="230" name="Google Shape;230;p10"/>
          <p:cNvPicPr preferRelativeResize="0"/>
          <p:nvPr/>
        </p:nvPicPr>
        <p:blipFill rotWithShape="1">
          <a:blip r:embed="rId7">
            <a:alphaModFix/>
          </a:blip>
          <a:srcRect b="0" l="0" r="0" t="0"/>
          <a:stretch/>
        </p:blipFill>
        <p:spPr>
          <a:xfrm>
            <a:off x="4697611" y="3492222"/>
            <a:ext cx="418981" cy="418981"/>
          </a:xfrm>
          <a:prstGeom prst="rect">
            <a:avLst/>
          </a:prstGeom>
          <a:noFill/>
          <a:ln>
            <a:noFill/>
          </a:ln>
        </p:spPr>
      </p:pic>
      <p:sp>
        <p:nvSpPr>
          <p:cNvPr id="231" name="Google Shape;231;p10"/>
          <p:cNvSpPr/>
          <p:nvPr/>
        </p:nvSpPr>
        <p:spPr>
          <a:xfrm>
            <a:off x="4697611" y="4078724"/>
            <a:ext cx="2324576" cy="261937"/>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2C3249"/>
              </a:buClr>
              <a:buSzPts val="1600"/>
              <a:buFont typeface="Kanit Light"/>
              <a:buNone/>
            </a:pPr>
            <a:r>
              <a:rPr lang="en-US" sz="1600">
                <a:solidFill>
                  <a:srgbClr val="2C3249"/>
                </a:solidFill>
                <a:latin typeface="Kanit Light"/>
                <a:ea typeface="Kanit Light"/>
                <a:cs typeface="Kanit Light"/>
                <a:sym typeface="Kanit Light"/>
              </a:rPr>
              <a:t>Wireless Security Policies</a:t>
            </a:r>
            <a:endParaRPr sz="1600">
              <a:solidFill>
                <a:schemeClr val="dk1"/>
              </a:solidFill>
              <a:latin typeface="Calibri"/>
              <a:ea typeface="Calibri"/>
              <a:cs typeface="Calibri"/>
              <a:sym typeface="Calibri"/>
            </a:endParaRPr>
          </a:p>
        </p:txBody>
      </p:sp>
      <p:sp>
        <p:nvSpPr>
          <p:cNvPr id="232" name="Google Shape;232;p10"/>
          <p:cNvSpPr/>
          <p:nvPr/>
        </p:nvSpPr>
        <p:spPr>
          <a:xfrm>
            <a:off x="4697611" y="4441150"/>
            <a:ext cx="3859768" cy="107251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C3249"/>
              </a:buClr>
              <a:buSzPts val="1300"/>
              <a:buFont typeface="Martel Sans"/>
              <a:buNone/>
            </a:pPr>
            <a:r>
              <a:rPr lang="en-US" sz="1300">
                <a:solidFill>
                  <a:srgbClr val="2C3249"/>
                </a:solidFill>
                <a:latin typeface="Martel Sans"/>
                <a:ea typeface="Martel Sans"/>
                <a:cs typeface="Martel Sans"/>
                <a:sym typeface="Martel Sans"/>
              </a:rPr>
              <a:t>Extend security policies to cover wireless networks, ensuring Access Points enforce strict authentication and VLAN separation across departments.</a:t>
            </a:r>
            <a:endParaRPr sz="13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1"/>
          <p:cNvSpPr/>
          <p:nvPr/>
        </p:nvSpPr>
        <p:spPr>
          <a:xfrm>
            <a:off x="708948" y="3421931"/>
            <a:ext cx="9322237" cy="424206"/>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72D45"/>
              </a:buClr>
              <a:buSzPts val="4450"/>
              <a:buFont typeface="Kanit Light"/>
              <a:buNone/>
            </a:pPr>
            <a:r>
              <a:rPr lang="en-US" sz="4450">
                <a:solidFill>
                  <a:srgbClr val="272D45"/>
                </a:solidFill>
                <a:latin typeface="Kanit Light"/>
                <a:ea typeface="Kanit Light"/>
                <a:cs typeface="Kanit Light"/>
                <a:sym typeface="Kanit Light"/>
              </a:rPr>
              <a:t>Routing Protocol Selection and Setup</a:t>
            </a:r>
            <a:endParaRPr sz="4450">
              <a:solidFill>
                <a:schemeClr val="dk1"/>
              </a:solidFill>
              <a:latin typeface="Calibri"/>
              <a:ea typeface="Calibri"/>
              <a:cs typeface="Calibri"/>
              <a:sym typeface="Calibri"/>
            </a:endParaRPr>
          </a:p>
        </p:txBody>
      </p:sp>
      <p:sp>
        <p:nvSpPr>
          <p:cNvPr id="239" name="Google Shape;239;p11"/>
          <p:cNvSpPr/>
          <p:nvPr/>
        </p:nvSpPr>
        <p:spPr>
          <a:xfrm>
            <a:off x="793790" y="4209299"/>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n-US" sz="2200">
                <a:solidFill>
                  <a:srgbClr val="272D45"/>
                </a:solidFill>
                <a:latin typeface="Kanit Light"/>
                <a:ea typeface="Kanit Light"/>
                <a:cs typeface="Kanit Light"/>
                <a:sym typeface="Kanit Light"/>
              </a:rPr>
              <a:t>EIGRP</a:t>
            </a:r>
            <a:endParaRPr b="1" sz="2200">
              <a:solidFill>
                <a:schemeClr val="dk1"/>
              </a:solidFill>
              <a:latin typeface="Calibri"/>
              <a:ea typeface="Calibri"/>
              <a:cs typeface="Calibri"/>
              <a:sym typeface="Calibri"/>
            </a:endParaRPr>
          </a:p>
          <a:p>
            <a:pPr indent="0" lvl="0" marL="0" marR="0" rtl="0" algn="l">
              <a:lnSpc>
                <a:spcPct val="125000"/>
              </a:lnSpc>
              <a:spcBef>
                <a:spcPts val="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p:txBody>
      </p:sp>
      <p:sp>
        <p:nvSpPr>
          <p:cNvPr id="240" name="Google Shape;240;p11"/>
          <p:cNvSpPr/>
          <p:nvPr/>
        </p:nvSpPr>
        <p:spPr>
          <a:xfrm>
            <a:off x="708948" y="4694069"/>
            <a:ext cx="8303076" cy="319406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EIGRP (Enhanced Interior Gateway Routing Protocol)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Used in this project for efficient routing between VLANs.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Why EIGRP?</a:t>
            </a:r>
            <a:endParaRPr sz="18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Provides fast convergence, crucial for maintaining network stability.</a:t>
            </a:r>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Supports advanced features like unequal-cost load balancing, optimizing traffic flow.</a:t>
            </a:r>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Easily scales with network growth, suitable for future expansion.</a:t>
            </a:r>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Ideal for networks with redundant paths, ensuring reliable communication.</a:t>
            </a:r>
            <a:endParaRPr/>
          </a:p>
        </p:txBody>
      </p:sp>
      <p:pic>
        <p:nvPicPr>
          <p:cNvPr id="241" name="Google Shape;241;p11"/>
          <p:cNvPicPr preferRelativeResize="0"/>
          <p:nvPr/>
        </p:nvPicPr>
        <p:blipFill rotWithShape="1">
          <a:blip r:embed="rId3">
            <a:alphaModFix/>
          </a:blip>
          <a:srcRect b="0" l="0" r="0" t="0"/>
          <a:stretch/>
        </p:blipFill>
        <p:spPr>
          <a:xfrm>
            <a:off x="12362495" y="6291100"/>
            <a:ext cx="2255837" cy="1858962"/>
          </a:xfrm>
          <a:prstGeom prst="rect">
            <a:avLst/>
          </a:prstGeom>
          <a:noFill/>
          <a:ln>
            <a:noFill/>
          </a:ln>
        </p:spPr>
      </p:pic>
      <p:pic>
        <p:nvPicPr>
          <p:cNvPr id="242" name="Google Shape;242;p11"/>
          <p:cNvPicPr preferRelativeResize="0"/>
          <p:nvPr/>
        </p:nvPicPr>
        <p:blipFill rotWithShape="1">
          <a:blip r:embed="rId4">
            <a:alphaModFix/>
          </a:blip>
          <a:srcRect b="0" l="0" r="0" t="0"/>
          <a:stretch/>
        </p:blipFill>
        <p:spPr>
          <a:xfrm>
            <a:off x="0" y="-207390"/>
            <a:ext cx="14618332" cy="35009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12"/>
          <p:cNvPicPr preferRelativeResize="0"/>
          <p:nvPr/>
        </p:nvPicPr>
        <p:blipFill rotWithShape="1">
          <a:blip r:embed="rId3">
            <a:alphaModFix/>
          </a:blip>
          <a:srcRect b="0" l="0" r="0" t="0"/>
          <a:stretch/>
        </p:blipFill>
        <p:spPr>
          <a:xfrm>
            <a:off x="12541740" y="7189004"/>
            <a:ext cx="2088659" cy="1040595"/>
          </a:xfrm>
          <a:prstGeom prst="rect">
            <a:avLst/>
          </a:prstGeom>
          <a:noFill/>
          <a:ln>
            <a:noFill/>
          </a:ln>
        </p:spPr>
      </p:pic>
      <p:sp>
        <p:nvSpPr>
          <p:cNvPr id="249" name="Google Shape;249;p12"/>
          <p:cNvSpPr/>
          <p:nvPr/>
        </p:nvSpPr>
        <p:spPr>
          <a:xfrm>
            <a:off x="169900" y="448200"/>
            <a:ext cx="7315200" cy="733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This project successfully outlines the creation of a robust and scalable network infrastructure using Cisco Packet Tracer. By implementing a structured approach with a core, distribution, and access layer, we ensure efficient traffic management and network segmentation. The integration of critical services like DHCP, DNS, web, and file servers with proper IP addressing and security measures, such as Zone-Based-Firewall</a:t>
            </a:r>
            <a:endParaRPr sz="2400"/>
          </a:p>
          <a:p>
            <a:pPr indent="0" lvl="0" marL="0" marR="0" rtl="0" algn="l">
              <a:spcBef>
                <a:spcPts val="0"/>
              </a:spcBef>
              <a:spcAft>
                <a:spcPts val="0"/>
              </a:spcAft>
              <a:buNone/>
            </a:pPr>
            <a:r>
              <a:rPr lang="en-US" sz="2400">
                <a:solidFill>
                  <a:schemeClr val="dk1"/>
                </a:solidFill>
                <a:latin typeface="Calibri"/>
                <a:ea typeface="Calibri"/>
                <a:cs typeface="Calibri"/>
                <a:sym typeface="Calibri"/>
              </a:rPr>
              <a:t> And ACLs, provides a secure and manageable environment. Additionally, the inclusion of wireless connectivity with access points and controllers enhances network accessibility and flexibility .By meticulously configuring and testing each component, this network design guarantees reliable connectivity, enhanced security, and efficient resource management. This comprehensive setup serves as a solid foundation for meeting the company's current needs and scaling to accommodate future growth and technological advancements.</a:t>
            </a:r>
            <a:endParaRPr sz="2400"/>
          </a:p>
        </p:txBody>
      </p:sp>
      <p:pic>
        <p:nvPicPr>
          <p:cNvPr id="250" name="Google Shape;250;p12"/>
          <p:cNvPicPr preferRelativeResize="0"/>
          <p:nvPr/>
        </p:nvPicPr>
        <p:blipFill rotWithShape="1">
          <a:blip r:embed="rId4">
            <a:alphaModFix/>
          </a:blip>
          <a:srcRect b="0" l="0" r="0" t="0"/>
          <a:stretch/>
        </p:blipFill>
        <p:spPr>
          <a:xfrm>
            <a:off x="7927942" y="73630"/>
            <a:ext cx="6702458" cy="81559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descr="preencoded.png" id="70" name="Google Shape;70;p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1" name="Google Shape;71;p2"/>
          <p:cNvSpPr/>
          <p:nvPr/>
        </p:nvSpPr>
        <p:spPr>
          <a:xfrm>
            <a:off x="793790" y="1570077"/>
            <a:ext cx="7556421" cy="2934653"/>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None/>
            </a:pPr>
            <a:r>
              <a:rPr b="1" lang="en-US" sz="6150">
                <a:solidFill>
                  <a:srgbClr val="272D45"/>
                </a:solidFill>
                <a:latin typeface="Kanit Light"/>
                <a:ea typeface="Kanit Light"/>
                <a:cs typeface="Kanit Light"/>
                <a:sym typeface="Kanit Light"/>
              </a:rPr>
              <a:t>Secure Company Network System</a:t>
            </a:r>
            <a:endParaRPr/>
          </a:p>
        </p:txBody>
      </p:sp>
      <p:sp>
        <p:nvSpPr>
          <p:cNvPr id="72" name="Google Shape;72;p2"/>
          <p:cNvSpPr/>
          <p:nvPr/>
        </p:nvSpPr>
        <p:spPr>
          <a:xfrm>
            <a:off x="793790" y="4844891"/>
            <a:ext cx="7556421"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This project aims to design and configure a robust, scalable, and secure network infrastructure for a corporate environment. The scope includes core networking components such as routers, switches, firewalls, and VLANs to enable efficient communication and security between internal and external systems.</a:t>
            </a:r>
            <a:endParaRPr sz="1750">
              <a:solidFill>
                <a:schemeClr val="dk1"/>
              </a:solidFill>
              <a:latin typeface="Calibri"/>
              <a:ea typeface="Calibri"/>
              <a:cs typeface="Calibri"/>
              <a:sym typeface="Calibri"/>
            </a:endParaRPr>
          </a:p>
        </p:txBody>
      </p:sp>
      <p:pic>
        <p:nvPicPr>
          <p:cNvPr id="73" name="Google Shape;73;p2"/>
          <p:cNvPicPr preferRelativeResize="0"/>
          <p:nvPr/>
        </p:nvPicPr>
        <p:blipFill rotWithShape="1">
          <a:blip r:embed="rId4">
            <a:alphaModFix/>
          </a:blip>
          <a:srcRect b="0" l="0" r="0" t="0"/>
          <a:stretch/>
        </p:blipFill>
        <p:spPr>
          <a:xfrm>
            <a:off x="-1" y="0"/>
            <a:ext cx="2255837" cy="17175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descr="preencoded.png" id="79" name="Google Shape;79;p3"/>
          <p:cNvPicPr preferRelativeResize="0"/>
          <p:nvPr/>
        </p:nvPicPr>
        <p:blipFill rotWithShape="1">
          <a:blip r:embed="rId3">
            <a:alphaModFix/>
          </a:blip>
          <a:srcRect b="0" l="0" r="0" t="0"/>
          <a:stretch/>
        </p:blipFill>
        <p:spPr>
          <a:xfrm>
            <a:off x="9144000" y="0"/>
            <a:ext cx="7071626" cy="8229600"/>
          </a:xfrm>
          <a:prstGeom prst="rect">
            <a:avLst/>
          </a:prstGeom>
          <a:noFill/>
          <a:ln>
            <a:noFill/>
          </a:ln>
        </p:spPr>
      </p:pic>
      <p:sp>
        <p:nvSpPr>
          <p:cNvPr id="80" name="Google Shape;80;p3"/>
          <p:cNvSpPr/>
          <p:nvPr/>
        </p:nvSpPr>
        <p:spPr>
          <a:xfrm>
            <a:off x="793790" y="735330"/>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72D45"/>
              </a:buClr>
              <a:buSzPts val="4450"/>
              <a:buFont typeface="Kanit Light"/>
              <a:buNone/>
            </a:pPr>
            <a:r>
              <a:rPr lang="en-US" sz="4450">
                <a:solidFill>
                  <a:srgbClr val="272D45"/>
                </a:solidFill>
                <a:latin typeface="Kanit Light"/>
                <a:ea typeface="Kanit Light"/>
                <a:cs typeface="Kanit Light"/>
                <a:sym typeface="Kanit Light"/>
              </a:rPr>
              <a:t>Project Objectives</a:t>
            </a:r>
            <a:endParaRPr sz="4450">
              <a:solidFill>
                <a:schemeClr val="dk1"/>
              </a:solidFill>
              <a:latin typeface="Calibri"/>
              <a:ea typeface="Calibri"/>
              <a:cs typeface="Calibri"/>
              <a:sym typeface="Calibri"/>
            </a:endParaRPr>
          </a:p>
        </p:txBody>
      </p:sp>
      <p:sp>
        <p:nvSpPr>
          <p:cNvPr id="81" name="Google Shape;81;p3"/>
          <p:cNvSpPr/>
          <p:nvPr/>
        </p:nvSpPr>
        <p:spPr>
          <a:xfrm>
            <a:off x="793790" y="2039422"/>
            <a:ext cx="510302" cy="510302"/>
          </a:xfrm>
          <a:prstGeom prst="roundRect">
            <a:avLst>
              <a:gd fmla="val 18669"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 name="Google Shape;82;p3"/>
          <p:cNvSpPr/>
          <p:nvPr/>
        </p:nvSpPr>
        <p:spPr>
          <a:xfrm>
            <a:off x="997148" y="2124432"/>
            <a:ext cx="103465"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249"/>
              </a:buClr>
              <a:buSzPts val="2650"/>
              <a:buFont typeface="Kanit Light"/>
              <a:buNone/>
            </a:pPr>
            <a:r>
              <a:rPr lang="en-US" sz="2650">
                <a:solidFill>
                  <a:srgbClr val="2C3249"/>
                </a:solidFill>
                <a:latin typeface="Kanit Light"/>
                <a:ea typeface="Kanit Light"/>
                <a:cs typeface="Kanit Light"/>
                <a:sym typeface="Kanit Light"/>
              </a:rPr>
              <a:t>1</a:t>
            </a:r>
            <a:endParaRPr sz="2650">
              <a:solidFill>
                <a:schemeClr val="dk1"/>
              </a:solidFill>
              <a:latin typeface="Calibri"/>
              <a:ea typeface="Calibri"/>
              <a:cs typeface="Calibri"/>
              <a:sym typeface="Calibri"/>
            </a:endParaRPr>
          </a:p>
        </p:txBody>
      </p:sp>
      <p:sp>
        <p:nvSpPr>
          <p:cNvPr id="83" name="Google Shape;83;p3"/>
          <p:cNvSpPr/>
          <p:nvPr/>
        </p:nvSpPr>
        <p:spPr>
          <a:xfrm>
            <a:off x="1530906" y="203942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2200"/>
              <a:buFont typeface="Kanit Light"/>
              <a:buNone/>
            </a:pPr>
            <a:r>
              <a:rPr lang="en-US" sz="2200">
                <a:solidFill>
                  <a:srgbClr val="2C3249"/>
                </a:solidFill>
                <a:latin typeface="Kanit Light"/>
                <a:ea typeface="Kanit Light"/>
                <a:cs typeface="Kanit Light"/>
                <a:sym typeface="Kanit Light"/>
              </a:rPr>
              <a:t>Scalability</a:t>
            </a:r>
            <a:endParaRPr sz="2200">
              <a:solidFill>
                <a:schemeClr val="dk1"/>
              </a:solidFill>
              <a:latin typeface="Calibri"/>
              <a:ea typeface="Calibri"/>
              <a:cs typeface="Calibri"/>
              <a:sym typeface="Calibri"/>
            </a:endParaRPr>
          </a:p>
        </p:txBody>
      </p:sp>
      <p:sp>
        <p:nvSpPr>
          <p:cNvPr id="84" name="Google Shape;84;p3"/>
          <p:cNvSpPr/>
          <p:nvPr/>
        </p:nvSpPr>
        <p:spPr>
          <a:xfrm>
            <a:off x="1530906" y="2529840"/>
            <a:ext cx="2927747"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Ensure the network can accommodate future growth and increased demands without performance degradation.</a:t>
            </a:r>
            <a:endParaRPr sz="1750">
              <a:solidFill>
                <a:schemeClr val="dk1"/>
              </a:solidFill>
              <a:latin typeface="Calibri"/>
              <a:ea typeface="Calibri"/>
              <a:cs typeface="Calibri"/>
              <a:sym typeface="Calibri"/>
            </a:endParaRPr>
          </a:p>
        </p:txBody>
      </p:sp>
      <p:sp>
        <p:nvSpPr>
          <p:cNvPr id="85" name="Google Shape;85;p3"/>
          <p:cNvSpPr/>
          <p:nvPr/>
        </p:nvSpPr>
        <p:spPr>
          <a:xfrm>
            <a:off x="4685467" y="2039422"/>
            <a:ext cx="510302" cy="510302"/>
          </a:xfrm>
          <a:prstGeom prst="roundRect">
            <a:avLst>
              <a:gd fmla="val 18669"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3"/>
          <p:cNvSpPr/>
          <p:nvPr/>
        </p:nvSpPr>
        <p:spPr>
          <a:xfrm>
            <a:off x="4854535" y="2124432"/>
            <a:ext cx="172164"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249"/>
              </a:buClr>
              <a:buSzPts val="2650"/>
              <a:buFont typeface="Kanit Light"/>
              <a:buNone/>
            </a:pPr>
            <a:r>
              <a:rPr lang="en-US" sz="2650">
                <a:solidFill>
                  <a:srgbClr val="2C3249"/>
                </a:solidFill>
                <a:latin typeface="Kanit Light"/>
                <a:ea typeface="Kanit Light"/>
                <a:cs typeface="Kanit Light"/>
                <a:sym typeface="Kanit Light"/>
              </a:rPr>
              <a:t>2</a:t>
            </a:r>
            <a:endParaRPr sz="2650">
              <a:solidFill>
                <a:schemeClr val="dk1"/>
              </a:solidFill>
              <a:latin typeface="Calibri"/>
              <a:ea typeface="Calibri"/>
              <a:cs typeface="Calibri"/>
              <a:sym typeface="Calibri"/>
            </a:endParaRPr>
          </a:p>
        </p:txBody>
      </p:sp>
      <p:sp>
        <p:nvSpPr>
          <p:cNvPr id="87" name="Google Shape;87;p3"/>
          <p:cNvSpPr/>
          <p:nvPr/>
        </p:nvSpPr>
        <p:spPr>
          <a:xfrm>
            <a:off x="5422583" y="203942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2200"/>
              <a:buFont typeface="Kanit Light"/>
              <a:buNone/>
            </a:pPr>
            <a:r>
              <a:rPr lang="en-US" sz="2200">
                <a:solidFill>
                  <a:srgbClr val="2C3249"/>
                </a:solidFill>
                <a:latin typeface="Kanit Light"/>
                <a:ea typeface="Kanit Light"/>
                <a:cs typeface="Kanit Light"/>
                <a:sym typeface="Kanit Light"/>
              </a:rPr>
              <a:t>Reliability</a:t>
            </a:r>
            <a:endParaRPr sz="2200">
              <a:solidFill>
                <a:schemeClr val="dk1"/>
              </a:solidFill>
              <a:latin typeface="Calibri"/>
              <a:ea typeface="Calibri"/>
              <a:cs typeface="Calibri"/>
              <a:sym typeface="Calibri"/>
            </a:endParaRPr>
          </a:p>
        </p:txBody>
      </p:sp>
      <p:sp>
        <p:nvSpPr>
          <p:cNvPr id="88" name="Google Shape;88;p3"/>
          <p:cNvSpPr/>
          <p:nvPr/>
        </p:nvSpPr>
        <p:spPr>
          <a:xfrm>
            <a:off x="5422583" y="2529840"/>
            <a:ext cx="2927747"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Implement redundancy and failover mechanisms to maintain consistent connectivity and uptime.</a:t>
            </a:r>
            <a:endParaRPr sz="1750">
              <a:solidFill>
                <a:schemeClr val="dk1"/>
              </a:solidFill>
              <a:latin typeface="Calibri"/>
              <a:ea typeface="Calibri"/>
              <a:cs typeface="Calibri"/>
              <a:sym typeface="Calibri"/>
            </a:endParaRPr>
          </a:p>
        </p:txBody>
      </p:sp>
      <p:sp>
        <p:nvSpPr>
          <p:cNvPr id="89" name="Google Shape;89;p3"/>
          <p:cNvSpPr/>
          <p:nvPr/>
        </p:nvSpPr>
        <p:spPr>
          <a:xfrm>
            <a:off x="793790" y="4826318"/>
            <a:ext cx="510302" cy="510302"/>
          </a:xfrm>
          <a:prstGeom prst="roundRect">
            <a:avLst>
              <a:gd fmla="val 18669"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3"/>
          <p:cNvSpPr/>
          <p:nvPr/>
        </p:nvSpPr>
        <p:spPr>
          <a:xfrm>
            <a:off x="961430" y="4911328"/>
            <a:ext cx="174903"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249"/>
              </a:buClr>
              <a:buSzPts val="2650"/>
              <a:buFont typeface="Kanit Light"/>
              <a:buNone/>
            </a:pPr>
            <a:r>
              <a:rPr lang="en-US" sz="2650">
                <a:solidFill>
                  <a:srgbClr val="2C3249"/>
                </a:solidFill>
                <a:latin typeface="Kanit Light"/>
                <a:ea typeface="Kanit Light"/>
                <a:cs typeface="Kanit Light"/>
                <a:sym typeface="Kanit Light"/>
              </a:rPr>
              <a:t>3</a:t>
            </a:r>
            <a:endParaRPr sz="2650">
              <a:solidFill>
                <a:schemeClr val="dk1"/>
              </a:solidFill>
              <a:latin typeface="Calibri"/>
              <a:ea typeface="Calibri"/>
              <a:cs typeface="Calibri"/>
              <a:sym typeface="Calibri"/>
            </a:endParaRPr>
          </a:p>
        </p:txBody>
      </p:sp>
      <p:sp>
        <p:nvSpPr>
          <p:cNvPr id="91" name="Google Shape;91;p3"/>
          <p:cNvSpPr/>
          <p:nvPr/>
        </p:nvSpPr>
        <p:spPr>
          <a:xfrm>
            <a:off x="1530906" y="482631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2200"/>
              <a:buFont typeface="Kanit Light"/>
              <a:buNone/>
            </a:pPr>
            <a:r>
              <a:rPr lang="en-US" sz="2200">
                <a:solidFill>
                  <a:srgbClr val="2C3249"/>
                </a:solidFill>
                <a:latin typeface="Kanit Light"/>
                <a:ea typeface="Kanit Light"/>
                <a:cs typeface="Kanit Light"/>
                <a:sym typeface="Kanit Light"/>
              </a:rPr>
              <a:t>Security</a:t>
            </a:r>
            <a:endParaRPr sz="2200">
              <a:solidFill>
                <a:schemeClr val="dk1"/>
              </a:solidFill>
              <a:latin typeface="Calibri"/>
              <a:ea typeface="Calibri"/>
              <a:cs typeface="Calibri"/>
              <a:sym typeface="Calibri"/>
            </a:endParaRPr>
          </a:p>
        </p:txBody>
      </p:sp>
      <p:sp>
        <p:nvSpPr>
          <p:cNvPr id="92" name="Google Shape;92;p3"/>
          <p:cNvSpPr/>
          <p:nvPr/>
        </p:nvSpPr>
        <p:spPr>
          <a:xfrm>
            <a:off x="1530906" y="5316736"/>
            <a:ext cx="2927747"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Enforce robust security policies and controls to protect against unauthorized access and cyber threats.</a:t>
            </a:r>
            <a:endParaRPr sz="1750">
              <a:solidFill>
                <a:schemeClr val="dk1"/>
              </a:solidFill>
              <a:latin typeface="Calibri"/>
              <a:ea typeface="Calibri"/>
              <a:cs typeface="Calibri"/>
              <a:sym typeface="Calibri"/>
            </a:endParaRPr>
          </a:p>
        </p:txBody>
      </p:sp>
      <p:sp>
        <p:nvSpPr>
          <p:cNvPr id="93" name="Google Shape;93;p3"/>
          <p:cNvSpPr/>
          <p:nvPr/>
        </p:nvSpPr>
        <p:spPr>
          <a:xfrm>
            <a:off x="4685467" y="4826318"/>
            <a:ext cx="510302" cy="510302"/>
          </a:xfrm>
          <a:prstGeom prst="roundRect">
            <a:avLst>
              <a:gd fmla="val 18669"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3"/>
          <p:cNvSpPr/>
          <p:nvPr/>
        </p:nvSpPr>
        <p:spPr>
          <a:xfrm>
            <a:off x="4848582" y="4911328"/>
            <a:ext cx="184071"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249"/>
              </a:buClr>
              <a:buSzPts val="2650"/>
              <a:buFont typeface="Kanit Light"/>
              <a:buNone/>
            </a:pPr>
            <a:r>
              <a:rPr lang="en-US" sz="2650">
                <a:solidFill>
                  <a:srgbClr val="2C3249"/>
                </a:solidFill>
                <a:latin typeface="Kanit Light"/>
                <a:ea typeface="Kanit Light"/>
                <a:cs typeface="Kanit Light"/>
                <a:sym typeface="Kanit Light"/>
              </a:rPr>
              <a:t>4</a:t>
            </a:r>
            <a:endParaRPr sz="2650">
              <a:solidFill>
                <a:schemeClr val="dk1"/>
              </a:solidFill>
              <a:latin typeface="Calibri"/>
              <a:ea typeface="Calibri"/>
              <a:cs typeface="Calibri"/>
              <a:sym typeface="Calibri"/>
            </a:endParaRPr>
          </a:p>
        </p:txBody>
      </p:sp>
      <p:sp>
        <p:nvSpPr>
          <p:cNvPr id="95" name="Google Shape;95;p3"/>
          <p:cNvSpPr/>
          <p:nvPr/>
        </p:nvSpPr>
        <p:spPr>
          <a:xfrm>
            <a:off x="5422583" y="482631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2200"/>
              <a:buFont typeface="Kanit Light"/>
              <a:buNone/>
            </a:pPr>
            <a:r>
              <a:rPr lang="en-US" sz="2200">
                <a:solidFill>
                  <a:srgbClr val="2C3249"/>
                </a:solidFill>
                <a:latin typeface="Kanit Light"/>
                <a:ea typeface="Kanit Light"/>
                <a:cs typeface="Kanit Light"/>
                <a:sym typeface="Kanit Light"/>
              </a:rPr>
              <a:t>Efficiency</a:t>
            </a:r>
            <a:endParaRPr sz="2200">
              <a:solidFill>
                <a:schemeClr val="dk1"/>
              </a:solidFill>
              <a:latin typeface="Calibri"/>
              <a:ea typeface="Calibri"/>
              <a:cs typeface="Calibri"/>
              <a:sym typeface="Calibri"/>
            </a:endParaRPr>
          </a:p>
        </p:txBody>
      </p:sp>
      <p:sp>
        <p:nvSpPr>
          <p:cNvPr id="96" name="Google Shape;96;p3"/>
          <p:cNvSpPr/>
          <p:nvPr/>
        </p:nvSpPr>
        <p:spPr>
          <a:xfrm>
            <a:off x="5422583" y="5316736"/>
            <a:ext cx="2927747"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Optimize network resource utilization and minimize operational overhead through automation and centralized management.</a:t>
            </a:r>
            <a:endParaRPr sz="175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p:nvPr/>
        </p:nvSpPr>
        <p:spPr>
          <a:xfrm>
            <a:off x="793790" y="2358509"/>
            <a:ext cx="6457355"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72D45"/>
              </a:buClr>
              <a:buSzPts val="4450"/>
              <a:buFont typeface="Kanit Light"/>
              <a:buNone/>
            </a:pPr>
            <a:r>
              <a:rPr lang="en-US" sz="4450">
                <a:solidFill>
                  <a:srgbClr val="272D45"/>
                </a:solidFill>
                <a:latin typeface="Kanit Light"/>
                <a:ea typeface="Kanit Light"/>
                <a:cs typeface="Kanit Light"/>
                <a:sym typeface="Kanit Light"/>
              </a:rPr>
              <a:t>Network Design Principles</a:t>
            </a:r>
            <a:endParaRPr sz="4450">
              <a:solidFill>
                <a:schemeClr val="dk1"/>
              </a:solidFill>
              <a:latin typeface="Calibri"/>
              <a:ea typeface="Calibri"/>
              <a:cs typeface="Calibri"/>
              <a:sym typeface="Calibri"/>
            </a:endParaRPr>
          </a:p>
        </p:txBody>
      </p:sp>
      <p:sp>
        <p:nvSpPr>
          <p:cNvPr id="103" name="Google Shape;103;p4"/>
          <p:cNvSpPr/>
          <p:nvPr/>
        </p:nvSpPr>
        <p:spPr>
          <a:xfrm>
            <a:off x="793790" y="36342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D45"/>
              </a:buClr>
              <a:buSzPts val="2200"/>
              <a:buFont typeface="Kanit Light"/>
              <a:buNone/>
            </a:pPr>
            <a:r>
              <a:rPr lang="en-US" sz="2200">
                <a:solidFill>
                  <a:srgbClr val="272D45"/>
                </a:solidFill>
                <a:latin typeface="Kanit Light"/>
                <a:ea typeface="Kanit Light"/>
                <a:cs typeface="Kanit Light"/>
                <a:sym typeface="Kanit Light"/>
              </a:rPr>
              <a:t>Modularity</a:t>
            </a:r>
            <a:endParaRPr sz="2200">
              <a:solidFill>
                <a:schemeClr val="dk1"/>
              </a:solidFill>
              <a:latin typeface="Calibri"/>
              <a:ea typeface="Calibri"/>
              <a:cs typeface="Calibri"/>
              <a:sym typeface="Calibri"/>
            </a:endParaRPr>
          </a:p>
        </p:txBody>
      </p:sp>
      <p:sp>
        <p:nvSpPr>
          <p:cNvPr id="104" name="Google Shape;104;p4"/>
          <p:cNvSpPr/>
          <p:nvPr/>
        </p:nvSpPr>
        <p:spPr>
          <a:xfrm>
            <a:off x="793790" y="4215408"/>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Adopt a modular approach to network design, allowing for easy scalability, maintenance, and troubleshooting.</a:t>
            </a:r>
            <a:endParaRPr sz="1750">
              <a:solidFill>
                <a:schemeClr val="dk1"/>
              </a:solidFill>
              <a:latin typeface="Calibri"/>
              <a:ea typeface="Calibri"/>
              <a:cs typeface="Calibri"/>
              <a:sym typeface="Calibri"/>
            </a:endParaRPr>
          </a:p>
        </p:txBody>
      </p:sp>
      <p:sp>
        <p:nvSpPr>
          <p:cNvPr id="105" name="Google Shape;105;p4"/>
          <p:cNvSpPr/>
          <p:nvPr/>
        </p:nvSpPr>
        <p:spPr>
          <a:xfrm>
            <a:off x="5332928" y="36342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D45"/>
              </a:buClr>
              <a:buSzPts val="2200"/>
              <a:buFont typeface="Kanit Light"/>
              <a:buNone/>
            </a:pPr>
            <a:r>
              <a:rPr lang="en-US" sz="2200">
                <a:solidFill>
                  <a:srgbClr val="272D45"/>
                </a:solidFill>
                <a:latin typeface="Kanit Light"/>
                <a:ea typeface="Kanit Light"/>
                <a:cs typeface="Kanit Light"/>
                <a:sym typeface="Kanit Light"/>
              </a:rPr>
              <a:t>Redundancy</a:t>
            </a:r>
            <a:endParaRPr sz="2200">
              <a:solidFill>
                <a:schemeClr val="dk1"/>
              </a:solidFill>
              <a:latin typeface="Calibri"/>
              <a:ea typeface="Calibri"/>
              <a:cs typeface="Calibri"/>
              <a:sym typeface="Calibri"/>
            </a:endParaRPr>
          </a:p>
        </p:txBody>
      </p:sp>
      <p:sp>
        <p:nvSpPr>
          <p:cNvPr id="106" name="Google Shape;106;p4"/>
          <p:cNvSpPr/>
          <p:nvPr/>
        </p:nvSpPr>
        <p:spPr>
          <a:xfrm>
            <a:off x="5332928" y="4215408"/>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Implement redundant network components and paths to ensure high availability and failover capabilities.</a:t>
            </a:r>
            <a:endParaRPr sz="1750">
              <a:solidFill>
                <a:schemeClr val="dk1"/>
              </a:solidFill>
              <a:latin typeface="Calibri"/>
              <a:ea typeface="Calibri"/>
              <a:cs typeface="Calibri"/>
              <a:sym typeface="Calibri"/>
            </a:endParaRPr>
          </a:p>
        </p:txBody>
      </p:sp>
      <p:sp>
        <p:nvSpPr>
          <p:cNvPr id="107" name="Google Shape;107;p4"/>
          <p:cNvSpPr/>
          <p:nvPr/>
        </p:nvSpPr>
        <p:spPr>
          <a:xfrm>
            <a:off x="9872067" y="36342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D45"/>
              </a:buClr>
              <a:buSzPts val="2200"/>
              <a:buFont typeface="Kanit Light"/>
              <a:buNone/>
            </a:pPr>
            <a:r>
              <a:rPr lang="en-US" sz="2200">
                <a:solidFill>
                  <a:srgbClr val="272D45"/>
                </a:solidFill>
                <a:latin typeface="Kanit Light"/>
                <a:ea typeface="Kanit Light"/>
                <a:cs typeface="Kanit Light"/>
                <a:sym typeface="Kanit Light"/>
              </a:rPr>
              <a:t>Security</a:t>
            </a:r>
            <a:endParaRPr sz="2200">
              <a:solidFill>
                <a:schemeClr val="dk1"/>
              </a:solidFill>
              <a:latin typeface="Calibri"/>
              <a:ea typeface="Calibri"/>
              <a:cs typeface="Calibri"/>
              <a:sym typeface="Calibri"/>
            </a:endParaRPr>
          </a:p>
        </p:txBody>
      </p:sp>
      <p:sp>
        <p:nvSpPr>
          <p:cNvPr id="108" name="Google Shape;108;p4"/>
          <p:cNvSpPr/>
          <p:nvPr/>
        </p:nvSpPr>
        <p:spPr>
          <a:xfrm>
            <a:off x="9872067" y="4215408"/>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Integrate security best practices, such as firewalls, access control, and encryption, to protect against threats.</a:t>
            </a:r>
            <a:endParaRPr sz="1750">
              <a:solidFill>
                <a:schemeClr val="dk1"/>
              </a:solidFill>
              <a:latin typeface="Calibri"/>
              <a:ea typeface="Calibri"/>
              <a:cs typeface="Calibri"/>
              <a:sym typeface="Calibri"/>
            </a:endParaRPr>
          </a:p>
        </p:txBody>
      </p:sp>
      <p:pic>
        <p:nvPicPr>
          <p:cNvPr id="109" name="Google Shape;109;p4"/>
          <p:cNvPicPr preferRelativeResize="0"/>
          <p:nvPr/>
        </p:nvPicPr>
        <p:blipFill rotWithShape="1">
          <a:blip r:embed="rId3">
            <a:alphaModFix/>
          </a:blip>
          <a:srcRect b="0" l="0" r="0" t="0"/>
          <a:stretch/>
        </p:blipFill>
        <p:spPr>
          <a:xfrm>
            <a:off x="12295058" y="6370637"/>
            <a:ext cx="2255837" cy="18589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preencoded.png" id="115" name="Google Shape;115;p5"/>
          <p:cNvPicPr preferRelativeResize="0"/>
          <p:nvPr/>
        </p:nvPicPr>
        <p:blipFill rotWithShape="1">
          <a:blip r:embed="rId3">
            <a:alphaModFix/>
          </a:blip>
          <a:srcRect b="0" l="0" r="0" t="0"/>
          <a:stretch/>
        </p:blipFill>
        <p:spPr>
          <a:xfrm flipH="1">
            <a:off x="14930118" y="5551271"/>
            <a:ext cx="436420" cy="276083"/>
          </a:xfrm>
          <a:prstGeom prst="rect">
            <a:avLst/>
          </a:prstGeom>
          <a:noFill/>
          <a:ln>
            <a:noFill/>
          </a:ln>
        </p:spPr>
      </p:pic>
      <p:sp>
        <p:nvSpPr>
          <p:cNvPr id="116" name="Google Shape;116;p5"/>
          <p:cNvSpPr/>
          <p:nvPr/>
        </p:nvSpPr>
        <p:spPr>
          <a:xfrm flipH="1" rot="10800000">
            <a:off x="14630400" y="-1404594"/>
            <a:ext cx="6410474" cy="654565"/>
          </a:xfrm>
          <a:prstGeom prst="rect">
            <a:avLst/>
          </a:prstGeom>
          <a:solidFill>
            <a:srgbClr val="FFFFFF">
              <a:alpha val="84705"/>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5"/>
          <p:cNvSpPr/>
          <p:nvPr/>
        </p:nvSpPr>
        <p:spPr>
          <a:xfrm>
            <a:off x="435577" y="243800"/>
            <a:ext cx="103920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72D45"/>
              </a:buClr>
              <a:buSzPts val="4450"/>
              <a:buFont typeface="Kanit Light"/>
              <a:buNone/>
            </a:pPr>
            <a:r>
              <a:rPr lang="en-US" sz="4450">
                <a:solidFill>
                  <a:srgbClr val="272D45"/>
                </a:solidFill>
                <a:latin typeface="Kanit Light"/>
                <a:ea typeface="Kanit Light"/>
                <a:cs typeface="Kanit Light"/>
                <a:sym typeface="Kanit Light"/>
              </a:rPr>
              <a:t>Secure Company Network System</a:t>
            </a:r>
            <a:endParaRPr sz="4450">
              <a:solidFill>
                <a:schemeClr val="dk1"/>
              </a:solidFill>
              <a:latin typeface="Calibri"/>
              <a:ea typeface="Calibri"/>
              <a:cs typeface="Calibri"/>
              <a:sym typeface="Calibri"/>
            </a:endParaRPr>
          </a:p>
        </p:txBody>
      </p:sp>
      <p:pic>
        <p:nvPicPr>
          <p:cNvPr id="118" name="Google Shape;118;p5"/>
          <p:cNvPicPr preferRelativeResize="0"/>
          <p:nvPr/>
        </p:nvPicPr>
        <p:blipFill rotWithShape="1">
          <a:blip r:embed="rId4">
            <a:alphaModFix/>
          </a:blip>
          <a:srcRect b="0" l="0" r="0" t="0"/>
          <a:stretch/>
        </p:blipFill>
        <p:spPr>
          <a:xfrm>
            <a:off x="435575" y="1064975"/>
            <a:ext cx="14060076" cy="4543725"/>
          </a:xfrm>
          <a:prstGeom prst="rect">
            <a:avLst/>
          </a:prstGeom>
          <a:noFill/>
          <a:ln>
            <a:noFill/>
          </a:ln>
        </p:spPr>
      </p:pic>
      <p:sp>
        <p:nvSpPr>
          <p:cNvPr id="119" name="Google Shape;119;p5"/>
          <p:cNvSpPr/>
          <p:nvPr/>
        </p:nvSpPr>
        <p:spPr>
          <a:xfrm>
            <a:off x="1156692" y="5720953"/>
            <a:ext cx="12679918"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C3249"/>
              </a:buClr>
              <a:buSzPts val="1750"/>
              <a:buFont typeface="Martel Sans"/>
              <a:buChar char="•"/>
            </a:pPr>
            <a:r>
              <a:rPr lang="en-US" sz="1750">
                <a:solidFill>
                  <a:srgbClr val="2C3249"/>
                </a:solidFill>
                <a:latin typeface="Martel Sans"/>
                <a:ea typeface="Martel Sans"/>
                <a:cs typeface="Martel Sans"/>
                <a:sym typeface="Martel Sans"/>
              </a:rPr>
              <a:t>The diagram illustrates the corporate network infrastructure, including three VLANs (IT(VLAN 10),HR(VLAN 20),IS(VLAN 30),Printer(VLAN 40))with respective access points, laptops, and inter-VLAN routing configuration.</a:t>
            </a:r>
            <a:endParaRPr sz="1750">
              <a:solidFill>
                <a:schemeClr val="dk1"/>
              </a:solidFill>
              <a:latin typeface="Calibri"/>
              <a:ea typeface="Calibri"/>
              <a:cs typeface="Calibri"/>
              <a:sym typeface="Calibri"/>
            </a:endParaRPr>
          </a:p>
        </p:txBody>
      </p:sp>
      <p:sp>
        <p:nvSpPr>
          <p:cNvPr id="120" name="Google Shape;120;p5"/>
          <p:cNvSpPr/>
          <p:nvPr/>
        </p:nvSpPr>
        <p:spPr>
          <a:xfrm>
            <a:off x="1156700" y="6919023"/>
            <a:ext cx="12679800" cy="4968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C3249"/>
              </a:buClr>
              <a:buSzPts val="1750"/>
              <a:buFont typeface="Martel Sans"/>
              <a:buChar char="•"/>
            </a:pPr>
            <a:r>
              <a:rPr lang="en-US" sz="1750">
                <a:solidFill>
                  <a:srgbClr val="2C3249"/>
                </a:solidFill>
                <a:latin typeface="Martel Sans"/>
                <a:ea typeface="Martel Sans"/>
                <a:cs typeface="Martel Sans"/>
                <a:sym typeface="Martel Sans"/>
              </a:rPr>
              <a:t>The Wireless LAN Controller (WLC) manages the wireless access points across different floors, providing DHCP services for each department's </a:t>
            </a:r>
            <a:r>
              <a:rPr lang="en-US" sz="1750">
                <a:solidFill>
                  <a:srgbClr val="2C3249"/>
                </a:solidFill>
                <a:latin typeface="Martel Sans"/>
                <a:ea typeface="Martel Sans"/>
                <a:cs typeface="Martel Sans"/>
                <a:sym typeface="Martel Sans"/>
              </a:rPr>
              <a:t>network</a:t>
            </a:r>
            <a:endParaRPr sz="1750">
              <a:solidFill>
                <a:schemeClr val="dk1"/>
              </a:solidFill>
              <a:latin typeface="Calibri"/>
              <a:ea typeface="Calibri"/>
              <a:cs typeface="Calibri"/>
              <a:sym typeface="Calibri"/>
            </a:endParaRPr>
          </a:p>
        </p:txBody>
      </p:sp>
      <p:pic>
        <p:nvPicPr>
          <p:cNvPr id="121" name="Google Shape;121;p5"/>
          <p:cNvPicPr preferRelativeResize="0"/>
          <p:nvPr/>
        </p:nvPicPr>
        <p:blipFill rotWithShape="1">
          <a:blip r:embed="rId5">
            <a:alphaModFix/>
          </a:blip>
          <a:srcRect b="0" l="0" r="0" t="0"/>
          <a:stretch/>
        </p:blipFill>
        <p:spPr>
          <a:xfrm>
            <a:off x="12494350" y="7250950"/>
            <a:ext cx="2001300" cy="978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preencoded.png" id="127" name="Google Shape;127;p6"/>
          <p:cNvPicPr preferRelativeResize="0"/>
          <p:nvPr/>
        </p:nvPicPr>
        <p:blipFill rotWithShape="1">
          <a:blip r:embed="rId3">
            <a:alphaModFix/>
          </a:blip>
          <a:srcRect b="0" l="0" r="0" t="0"/>
          <a:stretch/>
        </p:blipFill>
        <p:spPr>
          <a:xfrm>
            <a:off x="0" y="0"/>
            <a:ext cx="14630400" cy="2182297"/>
          </a:xfrm>
          <a:prstGeom prst="rect">
            <a:avLst/>
          </a:prstGeom>
          <a:noFill/>
          <a:ln>
            <a:noFill/>
          </a:ln>
        </p:spPr>
      </p:pic>
      <p:sp>
        <p:nvSpPr>
          <p:cNvPr id="128" name="Google Shape;128;p6"/>
          <p:cNvSpPr/>
          <p:nvPr/>
        </p:nvSpPr>
        <p:spPr>
          <a:xfrm>
            <a:off x="611029" y="2801660"/>
            <a:ext cx="7096601" cy="54554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D45"/>
              </a:buClr>
              <a:buSzPts val="3400"/>
              <a:buFont typeface="Kanit Light"/>
              <a:buNone/>
            </a:pPr>
            <a:r>
              <a:rPr lang="en-US" sz="3400">
                <a:solidFill>
                  <a:srgbClr val="272D45"/>
                </a:solidFill>
                <a:latin typeface="Kanit Light"/>
                <a:ea typeface="Kanit Light"/>
                <a:cs typeface="Kanit Light"/>
                <a:sym typeface="Kanit Light"/>
              </a:rPr>
              <a:t>Hardware Components and Topology</a:t>
            </a:r>
            <a:endParaRPr sz="3400">
              <a:solidFill>
                <a:schemeClr val="dk1"/>
              </a:solidFill>
              <a:latin typeface="Calibri"/>
              <a:ea typeface="Calibri"/>
              <a:cs typeface="Calibri"/>
              <a:sym typeface="Calibri"/>
            </a:endParaRPr>
          </a:p>
        </p:txBody>
      </p:sp>
      <p:sp>
        <p:nvSpPr>
          <p:cNvPr id="129" name="Google Shape;129;p6"/>
          <p:cNvSpPr/>
          <p:nvPr/>
        </p:nvSpPr>
        <p:spPr>
          <a:xfrm>
            <a:off x="611025" y="5609569"/>
            <a:ext cx="13825800" cy="22800"/>
          </a:xfrm>
          <a:prstGeom prst="roundRect">
            <a:avLst>
              <a:gd fmla="val 320759" name="adj"/>
            </a:avLst>
          </a:prstGeom>
          <a:solidFill>
            <a:srgbClr val="C5D2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6"/>
          <p:cNvSpPr/>
          <p:nvPr/>
        </p:nvSpPr>
        <p:spPr>
          <a:xfrm>
            <a:off x="2177362" y="4998660"/>
            <a:ext cx="22800" cy="611100"/>
          </a:xfrm>
          <a:prstGeom prst="roundRect">
            <a:avLst>
              <a:gd fmla="val 320759" name="adj"/>
            </a:avLst>
          </a:prstGeom>
          <a:solidFill>
            <a:srgbClr val="C5D2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6"/>
          <p:cNvSpPr/>
          <p:nvPr/>
        </p:nvSpPr>
        <p:spPr>
          <a:xfrm>
            <a:off x="1992458" y="5413236"/>
            <a:ext cx="392700" cy="392700"/>
          </a:xfrm>
          <a:prstGeom prst="roundRect">
            <a:avLst>
              <a:gd fmla="val 18668"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6"/>
          <p:cNvSpPr/>
          <p:nvPr/>
        </p:nvSpPr>
        <p:spPr>
          <a:xfrm>
            <a:off x="2149025" y="5478720"/>
            <a:ext cx="79800" cy="261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249"/>
              </a:buClr>
              <a:buSzPts val="2050"/>
              <a:buFont typeface="Kanit Light"/>
              <a:buNone/>
            </a:pPr>
            <a:r>
              <a:rPr lang="en-US" sz="2050">
                <a:solidFill>
                  <a:srgbClr val="2C3249"/>
                </a:solidFill>
                <a:latin typeface="Kanit Light"/>
                <a:ea typeface="Kanit Light"/>
                <a:cs typeface="Kanit Light"/>
                <a:sym typeface="Kanit Light"/>
              </a:rPr>
              <a:t>1</a:t>
            </a:r>
            <a:endParaRPr sz="2050">
              <a:solidFill>
                <a:schemeClr val="dk1"/>
              </a:solidFill>
              <a:latin typeface="Calibri"/>
              <a:ea typeface="Calibri"/>
              <a:cs typeface="Calibri"/>
              <a:sym typeface="Calibri"/>
            </a:endParaRPr>
          </a:p>
        </p:txBody>
      </p:sp>
      <p:sp>
        <p:nvSpPr>
          <p:cNvPr id="133" name="Google Shape;133;p6"/>
          <p:cNvSpPr/>
          <p:nvPr/>
        </p:nvSpPr>
        <p:spPr>
          <a:xfrm>
            <a:off x="1097703" y="3670074"/>
            <a:ext cx="2182200" cy="272700"/>
          </a:xfrm>
          <a:prstGeom prst="rect">
            <a:avLst/>
          </a:prstGeom>
          <a:noFill/>
          <a:ln>
            <a:noFill/>
          </a:ln>
        </p:spPr>
        <p:txBody>
          <a:bodyPr anchorCtr="0" anchor="t" bIns="0" lIns="0" spcFirstLastPara="1" rIns="0" wrap="square" tIns="0">
            <a:noAutofit/>
          </a:bodyPr>
          <a:lstStyle/>
          <a:p>
            <a:pPr indent="0" lvl="0" marL="0" marR="0" rtl="0" algn="ctr">
              <a:lnSpc>
                <a:spcPct val="123529"/>
              </a:lnSpc>
              <a:spcBef>
                <a:spcPts val="0"/>
              </a:spcBef>
              <a:spcAft>
                <a:spcPts val="0"/>
              </a:spcAft>
              <a:buClr>
                <a:srgbClr val="2C3249"/>
              </a:buClr>
              <a:buSzPts val="1700"/>
              <a:buFont typeface="Kanit Light"/>
              <a:buNone/>
            </a:pPr>
            <a:r>
              <a:rPr lang="en-US" sz="1700">
                <a:solidFill>
                  <a:srgbClr val="2C3249"/>
                </a:solidFill>
                <a:latin typeface="Kanit Light"/>
                <a:ea typeface="Kanit Light"/>
                <a:cs typeface="Kanit Light"/>
                <a:sym typeface="Kanit Light"/>
              </a:rPr>
              <a:t>Core Routers</a:t>
            </a:r>
            <a:endParaRPr sz="1700">
              <a:solidFill>
                <a:schemeClr val="dk1"/>
              </a:solidFill>
              <a:latin typeface="Calibri"/>
              <a:ea typeface="Calibri"/>
              <a:cs typeface="Calibri"/>
              <a:sym typeface="Calibri"/>
            </a:endParaRPr>
          </a:p>
        </p:txBody>
      </p:sp>
      <p:sp>
        <p:nvSpPr>
          <p:cNvPr id="134" name="Google Shape;134;p6"/>
          <p:cNvSpPr/>
          <p:nvPr/>
        </p:nvSpPr>
        <p:spPr>
          <a:xfrm>
            <a:off x="611025" y="4114800"/>
            <a:ext cx="3351600" cy="1023600"/>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Clr>
                <a:srgbClr val="2C3249"/>
              </a:buClr>
              <a:buSzPts val="1350"/>
              <a:buFont typeface="Martel Sans"/>
              <a:buNone/>
            </a:pPr>
            <a:r>
              <a:rPr lang="en-US" sz="1350">
                <a:solidFill>
                  <a:srgbClr val="2C3249"/>
                </a:solidFill>
                <a:latin typeface="Martel Sans"/>
                <a:ea typeface="Martel Sans"/>
                <a:cs typeface="Martel Sans"/>
                <a:sym typeface="Martel Sans"/>
              </a:rPr>
              <a:t>High-performance routers that handle inter-VLAN routing and provide connectivity to the internet.</a:t>
            </a:r>
            <a:endParaRPr sz="1350">
              <a:solidFill>
                <a:schemeClr val="dk1"/>
              </a:solidFill>
              <a:latin typeface="Calibri"/>
              <a:ea typeface="Calibri"/>
              <a:cs typeface="Calibri"/>
              <a:sym typeface="Calibri"/>
            </a:endParaRPr>
          </a:p>
        </p:txBody>
      </p:sp>
      <p:sp>
        <p:nvSpPr>
          <p:cNvPr id="135" name="Google Shape;135;p6"/>
          <p:cNvSpPr/>
          <p:nvPr/>
        </p:nvSpPr>
        <p:spPr>
          <a:xfrm>
            <a:off x="4657842" y="5609570"/>
            <a:ext cx="22800" cy="611100"/>
          </a:xfrm>
          <a:prstGeom prst="roundRect">
            <a:avLst>
              <a:gd fmla="val 320759" name="adj"/>
            </a:avLst>
          </a:prstGeom>
          <a:solidFill>
            <a:srgbClr val="C5D2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6"/>
          <p:cNvSpPr/>
          <p:nvPr/>
        </p:nvSpPr>
        <p:spPr>
          <a:xfrm>
            <a:off x="4472938" y="5413236"/>
            <a:ext cx="392700" cy="392700"/>
          </a:xfrm>
          <a:prstGeom prst="roundRect">
            <a:avLst>
              <a:gd fmla="val 18668"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6"/>
          <p:cNvSpPr/>
          <p:nvPr/>
        </p:nvSpPr>
        <p:spPr>
          <a:xfrm>
            <a:off x="4603073" y="5478720"/>
            <a:ext cx="132600" cy="261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249"/>
              </a:buClr>
              <a:buSzPts val="2050"/>
              <a:buFont typeface="Kanit Light"/>
              <a:buNone/>
            </a:pPr>
            <a:r>
              <a:rPr lang="en-US" sz="2050">
                <a:solidFill>
                  <a:srgbClr val="2C3249"/>
                </a:solidFill>
                <a:latin typeface="Kanit Light"/>
                <a:ea typeface="Kanit Light"/>
                <a:cs typeface="Kanit Light"/>
                <a:sym typeface="Kanit Light"/>
              </a:rPr>
              <a:t>2</a:t>
            </a:r>
            <a:endParaRPr sz="2050">
              <a:solidFill>
                <a:schemeClr val="dk1"/>
              </a:solidFill>
              <a:latin typeface="Calibri"/>
              <a:ea typeface="Calibri"/>
              <a:cs typeface="Calibri"/>
              <a:sym typeface="Calibri"/>
            </a:endParaRPr>
          </a:p>
        </p:txBody>
      </p:sp>
      <p:sp>
        <p:nvSpPr>
          <p:cNvPr id="138" name="Google Shape;138;p6"/>
          <p:cNvSpPr/>
          <p:nvPr/>
        </p:nvSpPr>
        <p:spPr>
          <a:xfrm>
            <a:off x="3502102" y="6229442"/>
            <a:ext cx="2182200" cy="272700"/>
          </a:xfrm>
          <a:prstGeom prst="rect">
            <a:avLst/>
          </a:prstGeom>
          <a:noFill/>
          <a:ln>
            <a:noFill/>
          </a:ln>
        </p:spPr>
        <p:txBody>
          <a:bodyPr anchorCtr="0" anchor="t" bIns="0" lIns="0" spcFirstLastPara="1" rIns="0" wrap="square" tIns="0">
            <a:noAutofit/>
          </a:bodyPr>
          <a:lstStyle/>
          <a:p>
            <a:pPr indent="0" lvl="0" marL="0" marR="0" rtl="0" algn="ctr">
              <a:lnSpc>
                <a:spcPct val="123529"/>
              </a:lnSpc>
              <a:spcBef>
                <a:spcPts val="0"/>
              </a:spcBef>
              <a:spcAft>
                <a:spcPts val="0"/>
              </a:spcAft>
              <a:buClr>
                <a:srgbClr val="2C3249"/>
              </a:buClr>
              <a:buSzPts val="1700"/>
              <a:buFont typeface="Kanit Light"/>
              <a:buNone/>
            </a:pPr>
            <a:r>
              <a:rPr lang="en-US" sz="1700">
                <a:solidFill>
                  <a:srgbClr val="2C3249"/>
                </a:solidFill>
                <a:latin typeface="Kanit Light"/>
                <a:ea typeface="Kanit Light"/>
                <a:cs typeface="Kanit Light"/>
                <a:sym typeface="Kanit Light"/>
              </a:rPr>
              <a:t>VTP</a:t>
            </a:r>
            <a:r>
              <a:rPr lang="en-US" sz="1700">
                <a:solidFill>
                  <a:srgbClr val="2C3249"/>
                </a:solidFill>
                <a:latin typeface="Kanit Light"/>
                <a:ea typeface="Kanit Light"/>
                <a:cs typeface="Kanit Light"/>
                <a:sym typeface="Kanit Light"/>
              </a:rPr>
              <a:t> </a:t>
            </a:r>
            <a:r>
              <a:rPr lang="en-US" sz="1700">
                <a:solidFill>
                  <a:srgbClr val="2C3249"/>
                </a:solidFill>
                <a:latin typeface="Kanit Light"/>
                <a:ea typeface="Kanit Light"/>
                <a:cs typeface="Kanit Light"/>
                <a:sym typeface="Kanit Light"/>
              </a:rPr>
              <a:t>Switch</a:t>
            </a:r>
            <a:endParaRPr sz="1700">
              <a:solidFill>
                <a:schemeClr val="dk1"/>
              </a:solidFill>
              <a:latin typeface="Calibri"/>
              <a:ea typeface="Calibri"/>
              <a:cs typeface="Calibri"/>
              <a:sym typeface="Calibri"/>
            </a:endParaRPr>
          </a:p>
        </p:txBody>
      </p:sp>
      <p:sp>
        <p:nvSpPr>
          <p:cNvPr id="139" name="Google Shape;139;p6"/>
          <p:cNvSpPr/>
          <p:nvPr/>
        </p:nvSpPr>
        <p:spPr>
          <a:xfrm>
            <a:off x="2770100" y="6667975"/>
            <a:ext cx="3646200" cy="1380300"/>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Clr>
                <a:srgbClr val="2C3249"/>
              </a:buClr>
              <a:buSzPts val="1350"/>
              <a:buFont typeface="Martel Sans"/>
              <a:buNone/>
            </a:pPr>
            <a:r>
              <a:rPr lang="en-US" sz="1350">
                <a:solidFill>
                  <a:srgbClr val="2C3249"/>
                </a:solidFill>
                <a:latin typeface="Martel Sans"/>
                <a:ea typeface="Martel Sans"/>
                <a:cs typeface="Martel Sans"/>
                <a:sym typeface="Martel Sans"/>
              </a:rPr>
              <a:t>Layer 3 switches that aggregate traffic from access switches and enable VLAN segmentation.</a:t>
            </a:r>
            <a:endParaRPr sz="1350">
              <a:solidFill>
                <a:schemeClr val="dk1"/>
              </a:solidFill>
              <a:latin typeface="Calibri"/>
              <a:ea typeface="Calibri"/>
              <a:cs typeface="Calibri"/>
              <a:sym typeface="Calibri"/>
            </a:endParaRPr>
          </a:p>
        </p:txBody>
      </p:sp>
      <p:sp>
        <p:nvSpPr>
          <p:cNvPr id="140" name="Google Shape;140;p6"/>
          <p:cNvSpPr/>
          <p:nvPr/>
        </p:nvSpPr>
        <p:spPr>
          <a:xfrm>
            <a:off x="7138347" y="4998660"/>
            <a:ext cx="22800" cy="611100"/>
          </a:xfrm>
          <a:prstGeom prst="roundRect">
            <a:avLst>
              <a:gd fmla="val 320759" name="adj"/>
            </a:avLst>
          </a:prstGeom>
          <a:solidFill>
            <a:srgbClr val="C5D2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6"/>
          <p:cNvSpPr/>
          <p:nvPr/>
        </p:nvSpPr>
        <p:spPr>
          <a:xfrm>
            <a:off x="6953443" y="5413236"/>
            <a:ext cx="392700" cy="392700"/>
          </a:xfrm>
          <a:prstGeom prst="roundRect">
            <a:avLst>
              <a:gd fmla="val 18668"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6"/>
          <p:cNvSpPr/>
          <p:nvPr/>
        </p:nvSpPr>
        <p:spPr>
          <a:xfrm>
            <a:off x="7082507" y="5478720"/>
            <a:ext cx="134700" cy="261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249"/>
              </a:buClr>
              <a:buSzPts val="2050"/>
              <a:buFont typeface="Kanit Light"/>
              <a:buNone/>
            </a:pPr>
            <a:r>
              <a:rPr lang="en-US" sz="2050">
                <a:solidFill>
                  <a:srgbClr val="2C3249"/>
                </a:solidFill>
                <a:latin typeface="Kanit Light"/>
                <a:ea typeface="Kanit Light"/>
                <a:cs typeface="Kanit Light"/>
                <a:sym typeface="Kanit Light"/>
              </a:rPr>
              <a:t>3</a:t>
            </a:r>
            <a:endParaRPr sz="2050">
              <a:solidFill>
                <a:schemeClr val="dk1"/>
              </a:solidFill>
              <a:latin typeface="Calibri"/>
              <a:ea typeface="Calibri"/>
              <a:cs typeface="Calibri"/>
              <a:sym typeface="Calibri"/>
            </a:endParaRPr>
          </a:p>
        </p:txBody>
      </p:sp>
      <p:sp>
        <p:nvSpPr>
          <p:cNvPr id="143" name="Google Shape;143;p6"/>
          <p:cNvSpPr/>
          <p:nvPr/>
        </p:nvSpPr>
        <p:spPr>
          <a:xfrm>
            <a:off x="6058707" y="3520523"/>
            <a:ext cx="2182200" cy="272700"/>
          </a:xfrm>
          <a:prstGeom prst="rect">
            <a:avLst/>
          </a:prstGeom>
          <a:noFill/>
          <a:ln>
            <a:noFill/>
          </a:ln>
        </p:spPr>
        <p:txBody>
          <a:bodyPr anchorCtr="0" anchor="t" bIns="0" lIns="0" spcFirstLastPara="1" rIns="0" wrap="square" tIns="0">
            <a:noAutofit/>
          </a:bodyPr>
          <a:lstStyle/>
          <a:p>
            <a:pPr indent="0" lvl="0" marL="0" marR="0" rtl="0" algn="ctr">
              <a:lnSpc>
                <a:spcPct val="123529"/>
              </a:lnSpc>
              <a:spcBef>
                <a:spcPts val="0"/>
              </a:spcBef>
              <a:spcAft>
                <a:spcPts val="0"/>
              </a:spcAft>
              <a:buClr>
                <a:srgbClr val="2C3249"/>
              </a:buClr>
              <a:buSzPts val="1700"/>
              <a:buFont typeface="Kanit Light"/>
              <a:buNone/>
            </a:pPr>
            <a:r>
              <a:rPr lang="en-US" sz="1700">
                <a:solidFill>
                  <a:srgbClr val="2C3249"/>
                </a:solidFill>
                <a:latin typeface="Kanit Light"/>
                <a:ea typeface="Kanit Light"/>
                <a:cs typeface="Kanit Light"/>
                <a:sym typeface="Kanit Light"/>
              </a:rPr>
              <a:t>Access Switches</a:t>
            </a:r>
            <a:endParaRPr sz="1700">
              <a:solidFill>
                <a:schemeClr val="dk1"/>
              </a:solidFill>
              <a:latin typeface="Calibri"/>
              <a:ea typeface="Calibri"/>
              <a:cs typeface="Calibri"/>
              <a:sym typeface="Calibri"/>
            </a:endParaRPr>
          </a:p>
        </p:txBody>
      </p:sp>
      <p:sp>
        <p:nvSpPr>
          <p:cNvPr id="144" name="Google Shape;144;p6"/>
          <p:cNvSpPr/>
          <p:nvPr/>
        </p:nvSpPr>
        <p:spPr>
          <a:xfrm>
            <a:off x="5326750" y="3966613"/>
            <a:ext cx="3646200" cy="1023600"/>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Clr>
                <a:srgbClr val="2C3249"/>
              </a:buClr>
              <a:buSzPts val="1350"/>
              <a:buFont typeface="Martel Sans"/>
              <a:buNone/>
            </a:pPr>
            <a:r>
              <a:rPr lang="en-US" sz="1350">
                <a:solidFill>
                  <a:srgbClr val="2C3249"/>
                </a:solidFill>
                <a:latin typeface="Martel Sans"/>
                <a:ea typeface="Martel Sans"/>
                <a:cs typeface="Martel Sans"/>
                <a:sym typeface="Martel Sans"/>
              </a:rPr>
              <a:t>Layer 2 switches that provide connectivity to end-user devices and support features like Power over Ethernet (PoE).</a:t>
            </a:r>
            <a:endParaRPr sz="1350">
              <a:solidFill>
                <a:schemeClr val="dk1"/>
              </a:solidFill>
              <a:latin typeface="Calibri"/>
              <a:ea typeface="Calibri"/>
              <a:cs typeface="Calibri"/>
              <a:sym typeface="Calibri"/>
            </a:endParaRPr>
          </a:p>
        </p:txBody>
      </p:sp>
      <p:sp>
        <p:nvSpPr>
          <p:cNvPr id="145" name="Google Shape;145;p6"/>
          <p:cNvSpPr/>
          <p:nvPr/>
        </p:nvSpPr>
        <p:spPr>
          <a:xfrm>
            <a:off x="9659621" y="5609570"/>
            <a:ext cx="22800" cy="611100"/>
          </a:xfrm>
          <a:prstGeom prst="roundRect">
            <a:avLst>
              <a:gd fmla="val 320759" name="adj"/>
            </a:avLst>
          </a:prstGeom>
          <a:solidFill>
            <a:srgbClr val="C5D2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6"/>
          <p:cNvSpPr/>
          <p:nvPr/>
        </p:nvSpPr>
        <p:spPr>
          <a:xfrm>
            <a:off x="9474717" y="5413236"/>
            <a:ext cx="392700" cy="392700"/>
          </a:xfrm>
          <a:prstGeom prst="roundRect">
            <a:avLst>
              <a:gd fmla="val 18668"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6"/>
          <p:cNvSpPr/>
          <p:nvPr/>
        </p:nvSpPr>
        <p:spPr>
          <a:xfrm>
            <a:off x="9600209" y="5478720"/>
            <a:ext cx="141600" cy="261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249"/>
              </a:buClr>
              <a:buSzPts val="2050"/>
              <a:buFont typeface="Kanit Light"/>
              <a:buNone/>
            </a:pPr>
            <a:r>
              <a:rPr lang="en-US" sz="2050">
                <a:solidFill>
                  <a:srgbClr val="2C3249"/>
                </a:solidFill>
                <a:latin typeface="Kanit Light"/>
                <a:ea typeface="Kanit Light"/>
                <a:cs typeface="Kanit Light"/>
                <a:sym typeface="Kanit Light"/>
              </a:rPr>
              <a:t>4</a:t>
            </a:r>
            <a:endParaRPr sz="2050">
              <a:solidFill>
                <a:schemeClr val="dk1"/>
              </a:solidFill>
              <a:latin typeface="Calibri"/>
              <a:ea typeface="Calibri"/>
              <a:cs typeface="Calibri"/>
              <a:sym typeface="Calibri"/>
            </a:endParaRPr>
          </a:p>
        </p:txBody>
      </p:sp>
      <p:sp>
        <p:nvSpPr>
          <p:cNvPr id="148" name="Google Shape;148;p6"/>
          <p:cNvSpPr/>
          <p:nvPr/>
        </p:nvSpPr>
        <p:spPr>
          <a:xfrm>
            <a:off x="8261120" y="6300379"/>
            <a:ext cx="2738100" cy="272700"/>
          </a:xfrm>
          <a:prstGeom prst="rect">
            <a:avLst/>
          </a:prstGeom>
          <a:noFill/>
          <a:ln>
            <a:noFill/>
          </a:ln>
        </p:spPr>
        <p:txBody>
          <a:bodyPr anchorCtr="0" anchor="t" bIns="0" lIns="0" spcFirstLastPara="1" rIns="0" wrap="square" tIns="0">
            <a:noAutofit/>
          </a:bodyPr>
          <a:lstStyle/>
          <a:p>
            <a:pPr indent="0" lvl="0" marL="0" marR="0" rtl="0" algn="ctr">
              <a:lnSpc>
                <a:spcPct val="123529"/>
              </a:lnSpc>
              <a:spcBef>
                <a:spcPts val="0"/>
              </a:spcBef>
              <a:spcAft>
                <a:spcPts val="0"/>
              </a:spcAft>
              <a:buClr>
                <a:srgbClr val="2C3249"/>
              </a:buClr>
              <a:buSzPts val="1700"/>
              <a:buFont typeface="Kanit Light"/>
              <a:buNone/>
            </a:pPr>
            <a:r>
              <a:rPr lang="en-US" sz="1700">
                <a:solidFill>
                  <a:srgbClr val="2C3249"/>
                </a:solidFill>
                <a:latin typeface="Kanit Light"/>
                <a:ea typeface="Kanit Light"/>
                <a:cs typeface="Kanit Light"/>
                <a:sym typeface="Kanit Light"/>
              </a:rPr>
              <a:t>Wireless Network Expansion </a:t>
            </a:r>
            <a:endParaRPr sz="1700">
              <a:solidFill>
                <a:schemeClr val="dk1"/>
              </a:solidFill>
              <a:latin typeface="Calibri"/>
              <a:ea typeface="Calibri"/>
              <a:cs typeface="Calibri"/>
              <a:sym typeface="Calibri"/>
            </a:endParaRPr>
          </a:p>
        </p:txBody>
      </p:sp>
      <p:sp>
        <p:nvSpPr>
          <p:cNvPr id="149" name="Google Shape;149;p6"/>
          <p:cNvSpPr/>
          <p:nvPr/>
        </p:nvSpPr>
        <p:spPr>
          <a:xfrm>
            <a:off x="7707625" y="6772550"/>
            <a:ext cx="3646200" cy="1275600"/>
          </a:xfrm>
          <a:prstGeom prst="rect">
            <a:avLst/>
          </a:prstGeom>
          <a:noFill/>
          <a:ln>
            <a:noFill/>
          </a:ln>
        </p:spPr>
        <p:txBody>
          <a:bodyPr anchorCtr="0" anchor="t" bIns="0" lIns="0" spcFirstLastPara="1" rIns="0" wrap="square" tIns="0">
            <a:noAutofit/>
          </a:bodyPr>
          <a:lstStyle/>
          <a:p>
            <a:pPr indent="0" lvl="0" marL="0" marR="0" rtl="0" algn="ctr">
              <a:lnSpc>
                <a:spcPct val="159259"/>
              </a:lnSpc>
              <a:spcBef>
                <a:spcPts val="0"/>
              </a:spcBef>
              <a:spcAft>
                <a:spcPts val="0"/>
              </a:spcAft>
              <a:buClr>
                <a:srgbClr val="2C3249"/>
              </a:buClr>
              <a:buSzPts val="1350"/>
              <a:buFont typeface="Martel Sans"/>
              <a:buNone/>
            </a:pPr>
            <a:r>
              <a:rPr lang="en-US" sz="1350">
                <a:solidFill>
                  <a:srgbClr val="2C3249"/>
                </a:solidFill>
                <a:latin typeface="Martel Sans"/>
                <a:ea typeface="Martel Sans"/>
                <a:cs typeface="Martel Sans"/>
                <a:sym typeface="Martel Sans"/>
              </a:rPr>
              <a:t>the WLC configuration ensures that laptops and mobile devices across different floors and departments can connect securely to their designated  VLANS.</a:t>
            </a:r>
            <a:endParaRPr sz="1350">
              <a:solidFill>
                <a:schemeClr val="dk1"/>
              </a:solidFill>
              <a:latin typeface="Calibri"/>
              <a:ea typeface="Calibri"/>
              <a:cs typeface="Calibri"/>
              <a:sym typeface="Calibri"/>
            </a:endParaRPr>
          </a:p>
        </p:txBody>
      </p:sp>
      <p:pic>
        <p:nvPicPr>
          <p:cNvPr id="150" name="Google Shape;150;p6"/>
          <p:cNvPicPr preferRelativeResize="0"/>
          <p:nvPr/>
        </p:nvPicPr>
        <p:blipFill rotWithShape="1">
          <a:blip r:embed="rId4">
            <a:alphaModFix/>
          </a:blip>
          <a:srcRect b="0" l="0" r="0" t="0"/>
          <a:stretch/>
        </p:blipFill>
        <p:spPr>
          <a:xfrm>
            <a:off x="12180988" y="6100897"/>
            <a:ext cx="2255837" cy="1858962"/>
          </a:xfrm>
          <a:prstGeom prst="rect">
            <a:avLst/>
          </a:prstGeom>
          <a:noFill/>
          <a:ln>
            <a:noFill/>
          </a:ln>
        </p:spPr>
      </p:pic>
      <p:pic>
        <p:nvPicPr>
          <p:cNvPr id="151" name="Google Shape;151;p6"/>
          <p:cNvPicPr preferRelativeResize="0"/>
          <p:nvPr/>
        </p:nvPicPr>
        <p:blipFill rotWithShape="1">
          <a:blip r:embed="rId5">
            <a:alphaModFix/>
          </a:blip>
          <a:srcRect b="0" l="0" r="0" t="0"/>
          <a:stretch/>
        </p:blipFill>
        <p:spPr>
          <a:xfrm>
            <a:off x="12848733" y="7610237"/>
            <a:ext cx="1659119" cy="604922"/>
          </a:xfrm>
          <a:prstGeom prst="rect">
            <a:avLst/>
          </a:prstGeom>
          <a:noFill/>
          <a:ln>
            <a:noFill/>
          </a:ln>
        </p:spPr>
      </p:pic>
      <p:sp>
        <p:nvSpPr>
          <p:cNvPr id="152" name="Google Shape;152;p6"/>
          <p:cNvSpPr/>
          <p:nvPr/>
        </p:nvSpPr>
        <p:spPr>
          <a:xfrm>
            <a:off x="12952947" y="5086173"/>
            <a:ext cx="22800" cy="611100"/>
          </a:xfrm>
          <a:prstGeom prst="roundRect">
            <a:avLst>
              <a:gd fmla="val 320759" name="adj"/>
            </a:avLst>
          </a:prstGeom>
          <a:solidFill>
            <a:srgbClr val="C5D2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6"/>
          <p:cNvSpPr/>
          <p:nvPr/>
        </p:nvSpPr>
        <p:spPr>
          <a:xfrm>
            <a:off x="12768043" y="5500749"/>
            <a:ext cx="392700" cy="392700"/>
          </a:xfrm>
          <a:prstGeom prst="roundRect">
            <a:avLst>
              <a:gd fmla="val 18668"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6"/>
          <p:cNvSpPr/>
          <p:nvPr/>
        </p:nvSpPr>
        <p:spPr>
          <a:xfrm>
            <a:off x="12897107" y="5566233"/>
            <a:ext cx="134700" cy="261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249"/>
              </a:buClr>
              <a:buSzPts val="2050"/>
              <a:buFont typeface="Kanit Light"/>
              <a:buNone/>
            </a:pPr>
            <a:r>
              <a:rPr lang="en-US" sz="2050">
                <a:solidFill>
                  <a:srgbClr val="2C3249"/>
                </a:solidFill>
                <a:latin typeface="Kanit Light"/>
                <a:ea typeface="Kanit Light"/>
                <a:cs typeface="Kanit Light"/>
                <a:sym typeface="Kanit Light"/>
              </a:rPr>
              <a:t>5</a:t>
            </a:r>
            <a:endParaRPr sz="2050">
              <a:solidFill>
                <a:schemeClr val="dk1"/>
              </a:solidFill>
              <a:latin typeface="Calibri"/>
              <a:ea typeface="Calibri"/>
              <a:cs typeface="Calibri"/>
              <a:sym typeface="Calibri"/>
            </a:endParaRPr>
          </a:p>
        </p:txBody>
      </p:sp>
      <p:sp>
        <p:nvSpPr>
          <p:cNvPr id="155" name="Google Shape;155;p6"/>
          <p:cNvSpPr/>
          <p:nvPr/>
        </p:nvSpPr>
        <p:spPr>
          <a:xfrm>
            <a:off x="11873400" y="3898388"/>
            <a:ext cx="2182200" cy="1203000"/>
          </a:xfrm>
          <a:prstGeom prst="rect">
            <a:avLst/>
          </a:prstGeom>
          <a:noFill/>
          <a:ln>
            <a:noFill/>
          </a:ln>
        </p:spPr>
        <p:txBody>
          <a:bodyPr anchorCtr="0" anchor="t" bIns="0" lIns="0" spcFirstLastPara="1" rIns="0" wrap="square" tIns="0">
            <a:noAutofit/>
          </a:bodyPr>
          <a:lstStyle/>
          <a:p>
            <a:pPr indent="0" lvl="0" marL="0" rtl="0" algn="ctr">
              <a:lnSpc>
                <a:spcPct val="159259"/>
              </a:lnSpc>
              <a:spcBef>
                <a:spcPts val="0"/>
              </a:spcBef>
              <a:spcAft>
                <a:spcPts val="0"/>
              </a:spcAft>
              <a:buClr>
                <a:schemeClr val="dk1"/>
              </a:buClr>
              <a:buSzPts val="1100"/>
              <a:buFont typeface="Arial"/>
              <a:buNone/>
            </a:pPr>
            <a:r>
              <a:rPr lang="en-US" sz="1350">
                <a:solidFill>
                  <a:srgbClr val="2C3249"/>
                </a:solidFill>
                <a:latin typeface="Martel Sans"/>
                <a:ea typeface="Martel Sans"/>
                <a:cs typeface="Martel Sans"/>
                <a:sym typeface="Martel Sans"/>
              </a:rPr>
              <a:t>DNS Server</a:t>
            </a:r>
            <a:endParaRPr sz="1350">
              <a:solidFill>
                <a:srgbClr val="2C3249"/>
              </a:solidFill>
              <a:latin typeface="Martel Sans"/>
              <a:ea typeface="Martel Sans"/>
              <a:cs typeface="Martel Sans"/>
              <a:sym typeface="Martel Sans"/>
            </a:endParaRPr>
          </a:p>
          <a:p>
            <a:pPr indent="0" lvl="0" marL="0" rtl="0" algn="ctr">
              <a:lnSpc>
                <a:spcPct val="159259"/>
              </a:lnSpc>
              <a:spcBef>
                <a:spcPts val="0"/>
              </a:spcBef>
              <a:spcAft>
                <a:spcPts val="0"/>
              </a:spcAft>
              <a:buClr>
                <a:schemeClr val="dk1"/>
              </a:buClr>
              <a:buSzPts val="1100"/>
              <a:buFont typeface="Arial"/>
              <a:buNone/>
            </a:pPr>
            <a:r>
              <a:rPr lang="en-US" sz="1350">
                <a:solidFill>
                  <a:srgbClr val="2C3249"/>
                </a:solidFill>
                <a:latin typeface="Martel Sans"/>
                <a:ea typeface="Martel Sans"/>
                <a:cs typeface="Martel Sans"/>
                <a:sym typeface="Martel Sans"/>
              </a:rPr>
              <a:t>File Server</a:t>
            </a:r>
            <a:endParaRPr sz="1350">
              <a:solidFill>
                <a:srgbClr val="2C3249"/>
              </a:solidFill>
              <a:latin typeface="Martel Sans"/>
              <a:ea typeface="Martel Sans"/>
              <a:cs typeface="Martel Sans"/>
              <a:sym typeface="Martel Sans"/>
            </a:endParaRPr>
          </a:p>
          <a:p>
            <a:pPr indent="0" lvl="0" marL="0" rtl="0" algn="ctr">
              <a:lnSpc>
                <a:spcPct val="159259"/>
              </a:lnSpc>
              <a:spcBef>
                <a:spcPts val="0"/>
              </a:spcBef>
              <a:spcAft>
                <a:spcPts val="0"/>
              </a:spcAft>
              <a:buClr>
                <a:schemeClr val="dk1"/>
              </a:buClr>
              <a:buSzPts val="1100"/>
              <a:buFont typeface="Arial"/>
              <a:buNone/>
            </a:pPr>
            <a:r>
              <a:rPr lang="en-US" sz="1350">
                <a:solidFill>
                  <a:srgbClr val="2C3249"/>
                </a:solidFill>
                <a:latin typeface="Martel Sans"/>
                <a:ea typeface="Martel Sans"/>
                <a:cs typeface="Martel Sans"/>
                <a:sym typeface="Martel Sans"/>
              </a:rPr>
              <a:t>AAA Server</a:t>
            </a:r>
            <a:endParaRPr sz="1350">
              <a:solidFill>
                <a:srgbClr val="2C3249"/>
              </a:solidFill>
              <a:latin typeface="Martel Sans"/>
              <a:ea typeface="Martel Sans"/>
              <a:cs typeface="Martel Sans"/>
              <a:sym typeface="Martel Sans"/>
            </a:endParaRPr>
          </a:p>
          <a:p>
            <a:pPr indent="0" lvl="0" marL="0" rtl="0" algn="ctr">
              <a:lnSpc>
                <a:spcPct val="159259"/>
              </a:lnSpc>
              <a:spcBef>
                <a:spcPts val="0"/>
              </a:spcBef>
              <a:spcAft>
                <a:spcPts val="0"/>
              </a:spcAft>
              <a:buClr>
                <a:schemeClr val="dk1"/>
              </a:buClr>
              <a:buSzPts val="1100"/>
              <a:buFont typeface="Arial"/>
              <a:buNone/>
            </a:pPr>
            <a:r>
              <a:rPr lang="en-US" sz="1350">
                <a:solidFill>
                  <a:srgbClr val="2C3249"/>
                </a:solidFill>
                <a:latin typeface="Martel Sans"/>
                <a:ea typeface="Martel Sans"/>
                <a:cs typeface="Martel Sans"/>
                <a:sym typeface="Martel Sans"/>
              </a:rPr>
              <a:t>WEB </a:t>
            </a:r>
            <a:r>
              <a:rPr lang="en-US" sz="1350">
                <a:solidFill>
                  <a:srgbClr val="2C3249"/>
                </a:solidFill>
                <a:latin typeface="Martel Sans"/>
                <a:ea typeface="Martel Sans"/>
                <a:cs typeface="Martel Sans"/>
                <a:sym typeface="Martel Sans"/>
              </a:rPr>
              <a:t>Server</a:t>
            </a:r>
            <a:endParaRPr sz="1350">
              <a:solidFill>
                <a:srgbClr val="2C3249"/>
              </a:solidFill>
              <a:latin typeface="Martel Sans"/>
              <a:ea typeface="Martel Sans"/>
              <a:cs typeface="Martel Sans"/>
              <a:sym typeface="Martel Sans"/>
            </a:endParaRPr>
          </a:p>
          <a:p>
            <a:pPr indent="0" lvl="0" marL="0" marR="0" rtl="0" algn="ctr">
              <a:lnSpc>
                <a:spcPct val="159259"/>
              </a:lnSpc>
              <a:spcBef>
                <a:spcPts val="0"/>
              </a:spcBef>
              <a:spcAft>
                <a:spcPts val="0"/>
              </a:spcAft>
              <a:buClr>
                <a:srgbClr val="2C3249"/>
              </a:buClr>
              <a:buSzPts val="1350"/>
              <a:buFont typeface="Martel Sans"/>
              <a:buNone/>
            </a:pPr>
            <a:r>
              <a:t/>
            </a:r>
            <a:endParaRPr sz="1350">
              <a:solidFill>
                <a:srgbClr val="2C3249"/>
              </a:solidFill>
              <a:latin typeface="Martel Sans"/>
              <a:ea typeface="Martel Sans"/>
              <a:cs typeface="Martel Sans"/>
              <a:sym typeface="Martel Sans"/>
            </a:endParaRPr>
          </a:p>
        </p:txBody>
      </p:sp>
      <p:sp>
        <p:nvSpPr>
          <p:cNvPr id="156" name="Google Shape;156;p6"/>
          <p:cNvSpPr/>
          <p:nvPr/>
        </p:nvSpPr>
        <p:spPr>
          <a:xfrm>
            <a:off x="11873307" y="3520536"/>
            <a:ext cx="2182200" cy="272700"/>
          </a:xfrm>
          <a:prstGeom prst="rect">
            <a:avLst/>
          </a:prstGeom>
          <a:noFill/>
          <a:ln>
            <a:noFill/>
          </a:ln>
        </p:spPr>
        <p:txBody>
          <a:bodyPr anchorCtr="0" anchor="t" bIns="0" lIns="0" spcFirstLastPara="1" rIns="0" wrap="square" tIns="0">
            <a:noAutofit/>
          </a:bodyPr>
          <a:lstStyle/>
          <a:p>
            <a:pPr indent="0" lvl="0" marL="0" marR="0" rtl="0" algn="ctr">
              <a:lnSpc>
                <a:spcPct val="123529"/>
              </a:lnSpc>
              <a:spcBef>
                <a:spcPts val="0"/>
              </a:spcBef>
              <a:spcAft>
                <a:spcPts val="0"/>
              </a:spcAft>
              <a:buClr>
                <a:srgbClr val="2C3249"/>
              </a:buClr>
              <a:buSzPts val="1700"/>
              <a:buFont typeface="Kanit Light"/>
              <a:buNone/>
            </a:pPr>
            <a:r>
              <a:rPr lang="en-US" sz="1700">
                <a:solidFill>
                  <a:srgbClr val="2C3249"/>
                </a:solidFill>
                <a:latin typeface="Kanit Light"/>
                <a:ea typeface="Kanit Light"/>
                <a:cs typeface="Kanit Light"/>
                <a:sym typeface="Kanit Light"/>
              </a:rPr>
              <a:t>Datacenter</a:t>
            </a:r>
            <a:endParaRPr sz="17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7"/>
          <p:cNvSpPr/>
          <p:nvPr/>
        </p:nvSpPr>
        <p:spPr>
          <a:xfrm>
            <a:off x="793790" y="1651159"/>
            <a:ext cx="8505825"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72D45"/>
              </a:buClr>
              <a:buSzPts val="4450"/>
              <a:buFont typeface="Kanit Light"/>
              <a:buNone/>
            </a:pPr>
            <a:r>
              <a:rPr lang="en-US" sz="4450">
                <a:solidFill>
                  <a:srgbClr val="272D45"/>
                </a:solidFill>
                <a:latin typeface="Kanit Light"/>
                <a:ea typeface="Kanit Light"/>
                <a:cs typeface="Kanit Light"/>
                <a:sym typeface="Kanit Light"/>
              </a:rPr>
              <a:t>Inter-VLAN Routing Configuration</a:t>
            </a:r>
            <a:endParaRPr sz="4450">
              <a:solidFill>
                <a:schemeClr val="dk1"/>
              </a:solidFill>
              <a:latin typeface="Calibri"/>
              <a:ea typeface="Calibri"/>
              <a:cs typeface="Calibri"/>
              <a:sym typeface="Calibri"/>
            </a:endParaRPr>
          </a:p>
        </p:txBody>
      </p:sp>
      <p:sp>
        <p:nvSpPr>
          <p:cNvPr id="163" name="Google Shape;163;p7"/>
          <p:cNvSpPr/>
          <p:nvPr/>
        </p:nvSpPr>
        <p:spPr>
          <a:xfrm>
            <a:off x="793790" y="29269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D45"/>
              </a:buClr>
              <a:buSzPts val="2200"/>
              <a:buFont typeface="Kanit Light"/>
              <a:buNone/>
            </a:pPr>
            <a:r>
              <a:rPr lang="en-US" sz="2200">
                <a:solidFill>
                  <a:srgbClr val="272D45"/>
                </a:solidFill>
                <a:latin typeface="Kanit Light"/>
                <a:ea typeface="Kanit Light"/>
                <a:cs typeface="Kanit Light"/>
                <a:sym typeface="Kanit Light"/>
              </a:rPr>
              <a:t>VLAN Creation</a:t>
            </a:r>
            <a:endParaRPr sz="2200">
              <a:solidFill>
                <a:schemeClr val="dk1"/>
              </a:solidFill>
              <a:latin typeface="Calibri"/>
              <a:ea typeface="Calibri"/>
              <a:cs typeface="Calibri"/>
              <a:sym typeface="Calibri"/>
            </a:endParaRPr>
          </a:p>
        </p:txBody>
      </p:sp>
      <p:sp>
        <p:nvSpPr>
          <p:cNvPr id="164" name="Google Shape;164;p7"/>
          <p:cNvSpPr/>
          <p:nvPr/>
        </p:nvSpPr>
        <p:spPr>
          <a:xfrm>
            <a:off x="793790" y="3508058"/>
            <a:ext cx="2845594" cy="254031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Establish logical network segments based on functional or organizational requirements, such as departments or user groups.</a:t>
            </a:r>
            <a:endParaRPr sz="1750">
              <a:solidFill>
                <a:schemeClr val="dk1"/>
              </a:solidFill>
              <a:latin typeface="Calibri"/>
              <a:ea typeface="Calibri"/>
              <a:cs typeface="Calibri"/>
              <a:sym typeface="Calibri"/>
            </a:endParaRPr>
          </a:p>
        </p:txBody>
      </p:sp>
      <p:sp>
        <p:nvSpPr>
          <p:cNvPr id="165" name="Google Shape;165;p7"/>
          <p:cNvSpPr/>
          <p:nvPr/>
        </p:nvSpPr>
        <p:spPr>
          <a:xfrm>
            <a:off x="4200406" y="29269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D45"/>
              </a:buClr>
              <a:buSzPts val="2200"/>
              <a:buFont typeface="Kanit Light"/>
              <a:buNone/>
            </a:pPr>
            <a:r>
              <a:rPr lang="en-US" sz="2200">
                <a:solidFill>
                  <a:srgbClr val="272D45"/>
                </a:solidFill>
                <a:latin typeface="Kanit Light"/>
                <a:ea typeface="Kanit Light"/>
                <a:cs typeface="Kanit Light"/>
                <a:sym typeface="Kanit Light"/>
              </a:rPr>
              <a:t>Inter-VLAN Routing</a:t>
            </a:r>
            <a:endParaRPr sz="2200">
              <a:solidFill>
                <a:schemeClr val="dk1"/>
              </a:solidFill>
              <a:latin typeface="Calibri"/>
              <a:ea typeface="Calibri"/>
              <a:cs typeface="Calibri"/>
              <a:sym typeface="Calibri"/>
            </a:endParaRPr>
          </a:p>
        </p:txBody>
      </p:sp>
      <p:sp>
        <p:nvSpPr>
          <p:cNvPr id="166" name="Google Shape;166;p7"/>
          <p:cNvSpPr/>
          <p:nvPr/>
        </p:nvSpPr>
        <p:spPr>
          <a:xfrm>
            <a:off x="4200406" y="3508058"/>
            <a:ext cx="2845594"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Configure core routers to enable communication between different VLANs, ensuring seamless data flow across the network.</a:t>
            </a:r>
            <a:endParaRPr sz="1750">
              <a:solidFill>
                <a:schemeClr val="dk1"/>
              </a:solidFill>
              <a:latin typeface="Calibri"/>
              <a:ea typeface="Calibri"/>
              <a:cs typeface="Calibri"/>
              <a:sym typeface="Calibri"/>
            </a:endParaRPr>
          </a:p>
        </p:txBody>
      </p:sp>
      <p:sp>
        <p:nvSpPr>
          <p:cNvPr id="167" name="Google Shape;167;p7"/>
          <p:cNvSpPr/>
          <p:nvPr/>
        </p:nvSpPr>
        <p:spPr>
          <a:xfrm>
            <a:off x="7607022" y="29269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D45"/>
              </a:buClr>
              <a:buSzPts val="2200"/>
              <a:buFont typeface="Kanit Light"/>
              <a:buNone/>
            </a:pPr>
            <a:r>
              <a:rPr lang="en-US" sz="2200">
                <a:solidFill>
                  <a:srgbClr val="272D45"/>
                </a:solidFill>
                <a:latin typeface="Kanit Light"/>
                <a:ea typeface="Kanit Light"/>
                <a:cs typeface="Kanit Light"/>
                <a:sym typeface="Kanit Light"/>
              </a:rPr>
              <a:t>Access Control</a:t>
            </a:r>
            <a:endParaRPr sz="2200">
              <a:solidFill>
                <a:schemeClr val="dk1"/>
              </a:solidFill>
              <a:latin typeface="Calibri"/>
              <a:ea typeface="Calibri"/>
              <a:cs typeface="Calibri"/>
              <a:sym typeface="Calibri"/>
            </a:endParaRPr>
          </a:p>
        </p:txBody>
      </p:sp>
      <p:sp>
        <p:nvSpPr>
          <p:cNvPr id="168" name="Google Shape;168;p7"/>
          <p:cNvSpPr/>
          <p:nvPr/>
        </p:nvSpPr>
        <p:spPr>
          <a:xfrm>
            <a:off x="7607022" y="3508058"/>
            <a:ext cx="2845594"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None/>
            </a:pPr>
            <a:r>
              <a:rPr lang="en-US" sz="1750">
                <a:solidFill>
                  <a:srgbClr val="2C3249"/>
                </a:solidFill>
                <a:latin typeface="Martel Sans"/>
                <a:ea typeface="Martel Sans"/>
                <a:cs typeface="Martel Sans"/>
                <a:sym typeface="Martel Sans"/>
              </a:rPr>
              <a:t>Implement access control lists (ACLs) and policies to restrict or allow Telnet traffic between VLANs based on security requirements. The security configuration should permit Telnet access only from VLAN IT (10), with the IP range 192.168.10.0/24.</a:t>
            </a:r>
            <a:endParaRPr sz="1750">
              <a:solidFill>
                <a:schemeClr val="dk1"/>
              </a:solidFill>
              <a:latin typeface="Calibri"/>
              <a:ea typeface="Calibri"/>
              <a:cs typeface="Calibri"/>
              <a:sym typeface="Calibri"/>
            </a:endParaRPr>
          </a:p>
        </p:txBody>
      </p:sp>
      <p:sp>
        <p:nvSpPr>
          <p:cNvPr id="169" name="Google Shape;169;p7"/>
          <p:cNvSpPr/>
          <p:nvPr/>
        </p:nvSpPr>
        <p:spPr>
          <a:xfrm>
            <a:off x="11013638" y="2904173"/>
            <a:ext cx="2845594"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Wireless Inter-VLAN Routing</a:t>
            </a:r>
            <a:endParaRPr sz="1750">
              <a:solidFill>
                <a:schemeClr val="dk1"/>
              </a:solidFill>
              <a:latin typeface="Calibri"/>
              <a:ea typeface="Calibri"/>
              <a:cs typeface="Calibri"/>
              <a:sym typeface="Calibri"/>
            </a:endParaRPr>
          </a:p>
        </p:txBody>
      </p:sp>
      <p:sp>
        <p:nvSpPr>
          <p:cNvPr id="170" name="Google Shape;170;p7"/>
          <p:cNvSpPr/>
          <p:nvPr/>
        </p:nvSpPr>
        <p:spPr>
          <a:xfrm>
            <a:off x="11013638" y="3834051"/>
            <a:ext cx="2845594" cy="254031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lang="en-US" sz="1750">
                <a:solidFill>
                  <a:srgbClr val="2C3249"/>
                </a:solidFill>
                <a:latin typeface="Martel Sans"/>
                <a:ea typeface="Martel Sans"/>
                <a:cs typeface="Martel Sans"/>
                <a:sym typeface="Martel Sans"/>
              </a:rPr>
              <a:t>Access Points on each floor are managed by a WLC, enabling seamless inter-VLAN routing and centralized wireless traffic management for HR, IT, and Sales</a:t>
            </a:r>
            <a:endParaRPr sz="1750">
              <a:solidFill>
                <a:schemeClr val="dk1"/>
              </a:solidFill>
              <a:latin typeface="Calibri"/>
              <a:ea typeface="Calibri"/>
              <a:cs typeface="Calibri"/>
              <a:sym typeface="Calibri"/>
            </a:endParaRPr>
          </a:p>
        </p:txBody>
      </p:sp>
      <p:pic>
        <p:nvPicPr>
          <p:cNvPr id="171" name="Google Shape;171;p7"/>
          <p:cNvPicPr preferRelativeResize="0"/>
          <p:nvPr/>
        </p:nvPicPr>
        <p:blipFill rotWithShape="1">
          <a:blip r:embed="rId3">
            <a:alphaModFix/>
          </a:blip>
          <a:srcRect b="0" l="0" r="0" t="0"/>
          <a:stretch/>
        </p:blipFill>
        <p:spPr>
          <a:xfrm>
            <a:off x="12373278" y="6374369"/>
            <a:ext cx="2257122" cy="18606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preencoded.png" id="177" name="Google Shape;177;p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pic>
        <p:nvPicPr>
          <p:cNvPr descr="preencoded.png" id="178" name="Google Shape;178;p8"/>
          <p:cNvPicPr preferRelativeResize="0"/>
          <p:nvPr/>
        </p:nvPicPr>
        <p:blipFill rotWithShape="1">
          <a:blip r:embed="rId4">
            <a:alphaModFix/>
          </a:blip>
          <a:srcRect b="0" l="0" r="0" t="0"/>
          <a:stretch/>
        </p:blipFill>
        <p:spPr>
          <a:xfrm>
            <a:off x="9144000" y="65987"/>
            <a:ext cx="5580668" cy="8163613"/>
          </a:xfrm>
          <a:prstGeom prst="rect">
            <a:avLst/>
          </a:prstGeom>
          <a:noFill/>
          <a:ln>
            <a:noFill/>
          </a:ln>
        </p:spPr>
      </p:pic>
      <p:sp>
        <p:nvSpPr>
          <p:cNvPr id="179" name="Google Shape;179;p8"/>
          <p:cNvSpPr/>
          <p:nvPr/>
        </p:nvSpPr>
        <p:spPr>
          <a:xfrm>
            <a:off x="646390" y="853916"/>
            <a:ext cx="6283404" cy="57709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D45"/>
              </a:buClr>
              <a:buSzPts val="3600"/>
              <a:buFont typeface="Kanit Light"/>
              <a:buNone/>
            </a:pPr>
            <a:r>
              <a:rPr lang="en-US" sz="3600">
                <a:solidFill>
                  <a:srgbClr val="272D45"/>
                </a:solidFill>
                <a:latin typeface="Kanit Light"/>
                <a:ea typeface="Kanit Light"/>
                <a:cs typeface="Kanit Light"/>
                <a:sym typeface="Kanit Light"/>
              </a:rPr>
              <a:t>DHCP Services Implementation</a:t>
            </a:r>
            <a:endParaRPr sz="3600">
              <a:solidFill>
                <a:schemeClr val="dk1"/>
              </a:solidFill>
              <a:latin typeface="Calibri"/>
              <a:ea typeface="Calibri"/>
              <a:cs typeface="Calibri"/>
              <a:sym typeface="Calibri"/>
            </a:endParaRPr>
          </a:p>
        </p:txBody>
      </p:sp>
      <p:sp>
        <p:nvSpPr>
          <p:cNvPr id="180" name="Google Shape;180;p8"/>
          <p:cNvSpPr/>
          <p:nvPr/>
        </p:nvSpPr>
        <p:spPr>
          <a:xfrm>
            <a:off x="646390" y="1707952"/>
            <a:ext cx="3833336" cy="2253853"/>
          </a:xfrm>
          <a:prstGeom prst="roundRect">
            <a:avLst>
              <a:gd fmla="val 3442"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8"/>
          <p:cNvSpPr/>
          <p:nvPr/>
        </p:nvSpPr>
        <p:spPr>
          <a:xfrm>
            <a:off x="838676" y="1900238"/>
            <a:ext cx="3448764" cy="57697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1800"/>
              <a:buFont typeface="Kanit Light"/>
              <a:buNone/>
            </a:pPr>
            <a:r>
              <a:rPr lang="en-US" sz="1800">
                <a:solidFill>
                  <a:srgbClr val="2C3249"/>
                </a:solidFill>
                <a:latin typeface="Kanit Light"/>
                <a:ea typeface="Kanit Light"/>
                <a:cs typeface="Kanit Light"/>
                <a:sym typeface="Kanit Light"/>
              </a:rPr>
              <a:t>DHCP Configuration per Department</a:t>
            </a:r>
            <a:endParaRPr sz="1800">
              <a:solidFill>
                <a:schemeClr val="dk1"/>
              </a:solidFill>
              <a:latin typeface="Calibri"/>
              <a:ea typeface="Calibri"/>
              <a:cs typeface="Calibri"/>
              <a:sym typeface="Calibri"/>
            </a:endParaRPr>
          </a:p>
        </p:txBody>
      </p:sp>
      <p:sp>
        <p:nvSpPr>
          <p:cNvPr id="182" name="Google Shape;182;p8"/>
          <p:cNvSpPr/>
          <p:nvPr/>
        </p:nvSpPr>
        <p:spPr>
          <a:xfrm>
            <a:off x="838676" y="2587943"/>
            <a:ext cx="3448764" cy="1181576"/>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C3249"/>
              </a:buClr>
              <a:buSzPts val="1450"/>
              <a:buFont typeface="Martel Sans"/>
              <a:buNone/>
            </a:pPr>
            <a:r>
              <a:rPr lang="en-US" sz="1450">
                <a:solidFill>
                  <a:srgbClr val="2C3249"/>
                </a:solidFill>
                <a:latin typeface="Martel Sans"/>
                <a:ea typeface="Martel Sans"/>
                <a:cs typeface="Martel Sans"/>
                <a:sym typeface="Martel Sans"/>
              </a:rPr>
              <a:t>Each VLAN is assigned a dedicated DHCP scope for dynamic IP allocation, ensuring efficient address management for departmental devices</a:t>
            </a:r>
            <a:endParaRPr sz="1450">
              <a:solidFill>
                <a:schemeClr val="dk1"/>
              </a:solidFill>
              <a:latin typeface="Calibri"/>
              <a:ea typeface="Calibri"/>
              <a:cs typeface="Calibri"/>
              <a:sym typeface="Calibri"/>
            </a:endParaRPr>
          </a:p>
        </p:txBody>
      </p:sp>
      <p:sp>
        <p:nvSpPr>
          <p:cNvPr id="183" name="Google Shape;183;p8"/>
          <p:cNvSpPr/>
          <p:nvPr/>
        </p:nvSpPr>
        <p:spPr>
          <a:xfrm>
            <a:off x="4664393" y="1707952"/>
            <a:ext cx="3833336" cy="2253853"/>
          </a:xfrm>
          <a:prstGeom prst="roundRect">
            <a:avLst>
              <a:gd fmla="val 3442"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8"/>
          <p:cNvSpPr/>
          <p:nvPr/>
        </p:nvSpPr>
        <p:spPr>
          <a:xfrm>
            <a:off x="4856678" y="1900238"/>
            <a:ext cx="2430066" cy="2884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1800"/>
              <a:buFont typeface="Kanit Light"/>
              <a:buNone/>
            </a:pPr>
            <a:r>
              <a:rPr lang="en-US" sz="1800">
                <a:solidFill>
                  <a:srgbClr val="2C3249"/>
                </a:solidFill>
                <a:latin typeface="Kanit Light"/>
                <a:ea typeface="Kanit Light"/>
                <a:cs typeface="Kanit Light"/>
                <a:sym typeface="Kanit Light"/>
              </a:rPr>
              <a:t>IP Address Management</a:t>
            </a:r>
            <a:endParaRPr sz="1800">
              <a:solidFill>
                <a:schemeClr val="dk1"/>
              </a:solidFill>
              <a:latin typeface="Calibri"/>
              <a:ea typeface="Calibri"/>
              <a:cs typeface="Calibri"/>
              <a:sym typeface="Calibri"/>
            </a:endParaRPr>
          </a:p>
        </p:txBody>
      </p:sp>
      <p:sp>
        <p:nvSpPr>
          <p:cNvPr id="185" name="Google Shape;185;p8"/>
          <p:cNvSpPr/>
          <p:nvPr/>
        </p:nvSpPr>
        <p:spPr>
          <a:xfrm>
            <a:off x="4856678" y="2299454"/>
            <a:ext cx="3448764" cy="1181576"/>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C3249"/>
              </a:buClr>
              <a:buSzPts val="1450"/>
              <a:buFont typeface="Martel Sans"/>
              <a:buNone/>
            </a:pPr>
            <a:r>
              <a:rPr lang="en-US" sz="1450">
                <a:solidFill>
                  <a:srgbClr val="2C3249"/>
                </a:solidFill>
                <a:latin typeface="Martel Sans"/>
                <a:ea typeface="Martel Sans"/>
                <a:cs typeface="Martel Sans"/>
                <a:sym typeface="Martel Sans"/>
              </a:rPr>
              <a:t>Deploy DHCP servers to automatically assign IP addresses to devices, simplifying network configuration and management.</a:t>
            </a:r>
            <a:endParaRPr sz="1450">
              <a:solidFill>
                <a:schemeClr val="dk1"/>
              </a:solidFill>
              <a:latin typeface="Calibri"/>
              <a:ea typeface="Calibri"/>
              <a:cs typeface="Calibri"/>
              <a:sym typeface="Calibri"/>
            </a:endParaRPr>
          </a:p>
        </p:txBody>
      </p:sp>
      <p:sp>
        <p:nvSpPr>
          <p:cNvPr id="186" name="Google Shape;186;p8"/>
          <p:cNvSpPr/>
          <p:nvPr/>
        </p:nvSpPr>
        <p:spPr>
          <a:xfrm>
            <a:off x="646390" y="4146470"/>
            <a:ext cx="3833336" cy="1669971"/>
          </a:xfrm>
          <a:prstGeom prst="roundRect">
            <a:avLst>
              <a:gd fmla="val 4645"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8"/>
          <p:cNvSpPr/>
          <p:nvPr/>
        </p:nvSpPr>
        <p:spPr>
          <a:xfrm>
            <a:off x="838676" y="4338757"/>
            <a:ext cx="2308741" cy="2884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1800"/>
              <a:buFont typeface="Kanit Light"/>
              <a:buNone/>
            </a:pPr>
            <a:r>
              <a:rPr lang="en-US" sz="1800">
                <a:solidFill>
                  <a:srgbClr val="2C3249"/>
                </a:solidFill>
                <a:latin typeface="Kanit Light"/>
                <a:ea typeface="Kanit Light"/>
                <a:cs typeface="Kanit Light"/>
                <a:sym typeface="Kanit Light"/>
              </a:rPr>
              <a:t>Scope Configuration</a:t>
            </a:r>
            <a:endParaRPr sz="1800">
              <a:solidFill>
                <a:schemeClr val="dk1"/>
              </a:solidFill>
              <a:latin typeface="Calibri"/>
              <a:ea typeface="Calibri"/>
              <a:cs typeface="Calibri"/>
              <a:sym typeface="Calibri"/>
            </a:endParaRPr>
          </a:p>
        </p:txBody>
      </p:sp>
      <p:sp>
        <p:nvSpPr>
          <p:cNvPr id="188" name="Google Shape;188;p8"/>
          <p:cNvSpPr/>
          <p:nvPr/>
        </p:nvSpPr>
        <p:spPr>
          <a:xfrm>
            <a:off x="838676" y="4737973"/>
            <a:ext cx="3448764" cy="886182"/>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C3249"/>
              </a:buClr>
              <a:buSzPts val="1450"/>
              <a:buFont typeface="Martel Sans"/>
              <a:buNone/>
            </a:pPr>
            <a:r>
              <a:rPr lang="en-US" sz="1450">
                <a:solidFill>
                  <a:srgbClr val="2C3249"/>
                </a:solidFill>
                <a:latin typeface="Martel Sans"/>
                <a:ea typeface="Martel Sans"/>
                <a:cs typeface="Martel Sans"/>
                <a:sym typeface="Martel Sans"/>
              </a:rPr>
              <a:t>Define DHCP scopes for each VLAN, ensuring appropriate IP address ranges and network parameters are assigned.</a:t>
            </a:r>
            <a:endParaRPr sz="1450">
              <a:solidFill>
                <a:schemeClr val="dk1"/>
              </a:solidFill>
              <a:latin typeface="Calibri"/>
              <a:ea typeface="Calibri"/>
              <a:cs typeface="Calibri"/>
              <a:sym typeface="Calibri"/>
            </a:endParaRPr>
          </a:p>
        </p:txBody>
      </p:sp>
      <p:sp>
        <p:nvSpPr>
          <p:cNvPr id="189" name="Google Shape;189;p8"/>
          <p:cNvSpPr/>
          <p:nvPr/>
        </p:nvSpPr>
        <p:spPr>
          <a:xfrm>
            <a:off x="4664393" y="4146471"/>
            <a:ext cx="3833336" cy="1669971"/>
          </a:xfrm>
          <a:prstGeom prst="roundRect">
            <a:avLst>
              <a:gd fmla="val 4645" name="adj"/>
            </a:avLst>
          </a:prstGeom>
          <a:solidFill>
            <a:srgbClr val="DFECE9"/>
          </a:solidFill>
          <a:ln cap="flat" cmpd="sng" w="9525">
            <a:solidFill>
              <a:srgbClr val="C5D2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8"/>
          <p:cNvSpPr/>
          <p:nvPr/>
        </p:nvSpPr>
        <p:spPr>
          <a:xfrm>
            <a:off x="4856678" y="4338757"/>
            <a:ext cx="2308741" cy="2884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1800"/>
              <a:buFont typeface="Kanit Light"/>
              <a:buNone/>
            </a:pPr>
            <a:r>
              <a:rPr lang="en-US" sz="1800">
                <a:solidFill>
                  <a:srgbClr val="2C3249"/>
                </a:solidFill>
                <a:latin typeface="Kanit Light"/>
                <a:ea typeface="Kanit Light"/>
                <a:cs typeface="Kanit Light"/>
                <a:sym typeface="Kanit Light"/>
              </a:rPr>
              <a:t>Redundancy</a:t>
            </a:r>
            <a:endParaRPr sz="1800">
              <a:solidFill>
                <a:schemeClr val="dk1"/>
              </a:solidFill>
              <a:latin typeface="Calibri"/>
              <a:ea typeface="Calibri"/>
              <a:cs typeface="Calibri"/>
              <a:sym typeface="Calibri"/>
            </a:endParaRPr>
          </a:p>
        </p:txBody>
      </p:sp>
      <p:sp>
        <p:nvSpPr>
          <p:cNvPr id="191" name="Google Shape;191;p8"/>
          <p:cNvSpPr/>
          <p:nvPr/>
        </p:nvSpPr>
        <p:spPr>
          <a:xfrm>
            <a:off x="4856678" y="4737973"/>
            <a:ext cx="3448764" cy="886182"/>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C3249"/>
              </a:buClr>
              <a:buSzPts val="1450"/>
              <a:buFont typeface="Martel Sans"/>
              <a:buNone/>
            </a:pPr>
            <a:r>
              <a:rPr lang="en-US" sz="1450">
                <a:solidFill>
                  <a:srgbClr val="2C3249"/>
                </a:solidFill>
                <a:latin typeface="Martel Sans"/>
                <a:ea typeface="Martel Sans"/>
                <a:cs typeface="Martel Sans"/>
                <a:sym typeface="Martel Sans"/>
              </a:rPr>
              <a:t>Implement multiple DHCP servers for high availability and failover, ensuring IP address assignment continuity.</a:t>
            </a:r>
            <a:endParaRPr sz="1450">
              <a:solidFill>
                <a:schemeClr val="dk1"/>
              </a:solidFill>
              <a:latin typeface="Calibri"/>
              <a:ea typeface="Calibri"/>
              <a:cs typeface="Calibri"/>
              <a:sym typeface="Calibri"/>
            </a:endParaRPr>
          </a:p>
        </p:txBody>
      </p:sp>
      <p:sp>
        <p:nvSpPr>
          <p:cNvPr id="192" name="Google Shape;192;p8"/>
          <p:cNvSpPr/>
          <p:nvPr/>
        </p:nvSpPr>
        <p:spPr>
          <a:xfrm>
            <a:off x="838676" y="6193393"/>
            <a:ext cx="2600325" cy="2884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3" name="Google Shape;193;p8"/>
          <p:cNvSpPr/>
          <p:nvPr/>
        </p:nvSpPr>
        <p:spPr>
          <a:xfrm>
            <a:off x="838676" y="6592610"/>
            <a:ext cx="7466648" cy="590788"/>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chemeClr val="dk1"/>
              </a:buClr>
              <a:buSzPts val="1450"/>
              <a:buFont typeface="Calibri"/>
              <a:buNone/>
            </a:pPr>
            <a:r>
              <a:t/>
            </a:r>
            <a:endParaRPr sz="145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preencoded.png" id="199" name="Google Shape;199;p9"/>
          <p:cNvPicPr preferRelativeResize="0"/>
          <p:nvPr/>
        </p:nvPicPr>
        <p:blipFill rotWithShape="1">
          <a:blip r:embed="rId3">
            <a:alphaModFix/>
          </a:blip>
          <a:srcRect b="0" l="0" r="0" t="0"/>
          <a:stretch/>
        </p:blipFill>
        <p:spPr>
          <a:xfrm>
            <a:off x="9378196" y="1605796"/>
            <a:ext cx="5018008" cy="5018008"/>
          </a:xfrm>
          <a:prstGeom prst="rect">
            <a:avLst/>
          </a:prstGeom>
          <a:noFill/>
          <a:ln>
            <a:noFill/>
          </a:ln>
        </p:spPr>
      </p:pic>
      <p:sp>
        <p:nvSpPr>
          <p:cNvPr id="200" name="Google Shape;200;p9"/>
          <p:cNvSpPr/>
          <p:nvPr/>
        </p:nvSpPr>
        <p:spPr>
          <a:xfrm>
            <a:off x="655796" y="683300"/>
            <a:ext cx="6585585" cy="585549"/>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272D45"/>
              </a:buClr>
              <a:buSzPts val="3650"/>
              <a:buFont typeface="Kanit Light"/>
              <a:buNone/>
            </a:pPr>
            <a:r>
              <a:rPr lang="en-US" sz="3650">
                <a:solidFill>
                  <a:srgbClr val="272D45"/>
                </a:solidFill>
                <a:latin typeface="Kanit Light"/>
                <a:ea typeface="Kanit Light"/>
                <a:cs typeface="Kanit Light"/>
                <a:sym typeface="Kanit Light"/>
              </a:rPr>
              <a:t>Trunking and Port Configuration</a:t>
            </a:r>
            <a:endParaRPr sz="3650">
              <a:solidFill>
                <a:schemeClr val="dk1"/>
              </a:solidFill>
              <a:latin typeface="Calibri"/>
              <a:ea typeface="Calibri"/>
              <a:cs typeface="Calibri"/>
              <a:sym typeface="Calibri"/>
            </a:endParaRPr>
          </a:p>
        </p:txBody>
      </p:sp>
      <p:pic>
        <p:nvPicPr>
          <p:cNvPr descr="preencoded.png" id="201" name="Google Shape;201;p9"/>
          <p:cNvPicPr preferRelativeResize="0"/>
          <p:nvPr/>
        </p:nvPicPr>
        <p:blipFill rotWithShape="1">
          <a:blip r:embed="rId4">
            <a:alphaModFix/>
          </a:blip>
          <a:srcRect b="0" l="0" r="0" t="0"/>
          <a:stretch/>
        </p:blipFill>
        <p:spPr>
          <a:xfrm>
            <a:off x="655796" y="1549837"/>
            <a:ext cx="936903" cy="1499116"/>
          </a:xfrm>
          <a:prstGeom prst="rect">
            <a:avLst/>
          </a:prstGeom>
          <a:noFill/>
          <a:ln>
            <a:noFill/>
          </a:ln>
        </p:spPr>
      </p:pic>
      <p:sp>
        <p:nvSpPr>
          <p:cNvPr id="202" name="Google Shape;202;p9"/>
          <p:cNvSpPr/>
          <p:nvPr/>
        </p:nvSpPr>
        <p:spPr>
          <a:xfrm>
            <a:off x="1873687" y="1737122"/>
            <a:ext cx="2342317" cy="292656"/>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C3249"/>
              </a:buClr>
              <a:buSzPts val="1800"/>
              <a:buFont typeface="Kanit Light"/>
              <a:buNone/>
            </a:pPr>
            <a:r>
              <a:rPr lang="en-US" sz="1800">
                <a:solidFill>
                  <a:srgbClr val="2C3249"/>
                </a:solidFill>
                <a:latin typeface="Kanit Light"/>
                <a:ea typeface="Kanit Light"/>
                <a:cs typeface="Kanit Light"/>
                <a:sym typeface="Kanit Light"/>
              </a:rPr>
              <a:t>Trunk Ports</a:t>
            </a:r>
            <a:endParaRPr sz="1800">
              <a:solidFill>
                <a:schemeClr val="dk1"/>
              </a:solidFill>
              <a:latin typeface="Calibri"/>
              <a:ea typeface="Calibri"/>
              <a:cs typeface="Calibri"/>
              <a:sym typeface="Calibri"/>
            </a:endParaRPr>
          </a:p>
        </p:txBody>
      </p:sp>
      <p:sp>
        <p:nvSpPr>
          <p:cNvPr id="203" name="Google Shape;203;p9"/>
          <p:cNvSpPr/>
          <p:nvPr/>
        </p:nvSpPr>
        <p:spPr>
          <a:xfrm>
            <a:off x="1873687" y="2142173"/>
            <a:ext cx="6614517" cy="59959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C3249"/>
              </a:buClr>
              <a:buSzPts val="1450"/>
              <a:buFont typeface="Martel Sans"/>
              <a:buNone/>
            </a:pPr>
            <a:r>
              <a:rPr lang="en-US" sz="1450">
                <a:solidFill>
                  <a:srgbClr val="2C3249"/>
                </a:solidFill>
                <a:latin typeface="Martel Sans"/>
                <a:ea typeface="Martel Sans"/>
                <a:cs typeface="Martel Sans"/>
                <a:sym typeface="Martel Sans"/>
              </a:rPr>
              <a:t>Configure trunk ports on switches to carry traffic for multiple VLANs, enabling efficient data transfer between network segments.</a:t>
            </a:r>
            <a:endParaRPr sz="1450">
              <a:solidFill>
                <a:schemeClr val="dk1"/>
              </a:solidFill>
              <a:latin typeface="Calibri"/>
              <a:ea typeface="Calibri"/>
              <a:cs typeface="Calibri"/>
              <a:sym typeface="Calibri"/>
            </a:endParaRPr>
          </a:p>
        </p:txBody>
      </p:sp>
      <p:pic>
        <p:nvPicPr>
          <p:cNvPr descr="preencoded.png" id="204" name="Google Shape;204;p9"/>
          <p:cNvPicPr preferRelativeResize="0"/>
          <p:nvPr/>
        </p:nvPicPr>
        <p:blipFill rotWithShape="1">
          <a:blip r:embed="rId5">
            <a:alphaModFix/>
          </a:blip>
          <a:srcRect b="0" l="0" r="0" t="0"/>
          <a:stretch/>
        </p:blipFill>
        <p:spPr>
          <a:xfrm>
            <a:off x="655796" y="3048953"/>
            <a:ext cx="936903" cy="1499116"/>
          </a:xfrm>
          <a:prstGeom prst="rect">
            <a:avLst/>
          </a:prstGeom>
          <a:noFill/>
          <a:ln>
            <a:noFill/>
          </a:ln>
        </p:spPr>
      </p:pic>
      <p:sp>
        <p:nvSpPr>
          <p:cNvPr id="205" name="Google Shape;205;p9"/>
          <p:cNvSpPr/>
          <p:nvPr/>
        </p:nvSpPr>
        <p:spPr>
          <a:xfrm>
            <a:off x="1873687" y="3236238"/>
            <a:ext cx="3759756" cy="292656"/>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C3249"/>
              </a:buClr>
              <a:buSzPts val="1800"/>
              <a:buFont typeface="Kanit Light"/>
              <a:buNone/>
            </a:pPr>
            <a:r>
              <a:rPr lang="en-US" sz="1800">
                <a:solidFill>
                  <a:srgbClr val="2C3249"/>
                </a:solidFill>
                <a:latin typeface="Kanit Light"/>
                <a:ea typeface="Kanit Light"/>
                <a:cs typeface="Kanit Light"/>
                <a:sym typeface="Kanit Light"/>
              </a:rPr>
              <a:t>Trunk Ports for Wireless VLAN Traffic</a:t>
            </a:r>
            <a:endParaRPr sz="1800">
              <a:solidFill>
                <a:schemeClr val="dk1"/>
              </a:solidFill>
              <a:latin typeface="Calibri"/>
              <a:ea typeface="Calibri"/>
              <a:cs typeface="Calibri"/>
              <a:sym typeface="Calibri"/>
            </a:endParaRPr>
          </a:p>
        </p:txBody>
      </p:sp>
      <p:sp>
        <p:nvSpPr>
          <p:cNvPr id="206" name="Google Shape;206;p9"/>
          <p:cNvSpPr/>
          <p:nvPr/>
        </p:nvSpPr>
        <p:spPr>
          <a:xfrm>
            <a:off x="1873687" y="3641288"/>
            <a:ext cx="6614517" cy="59959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C3249"/>
              </a:buClr>
              <a:buSzPts val="1450"/>
              <a:buFont typeface="Martel Sans"/>
              <a:buNone/>
            </a:pPr>
            <a:r>
              <a:rPr lang="en-US" sz="1450">
                <a:solidFill>
                  <a:srgbClr val="2C3249"/>
                </a:solidFill>
                <a:latin typeface="Martel Sans"/>
                <a:ea typeface="Martel Sans"/>
                <a:cs typeface="Martel Sans"/>
                <a:sym typeface="Martel Sans"/>
              </a:rPr>
              <a:t>Configured trunk ports to support VLAN-tagged traffic for wireless access points, enabling seamless connectivity across departments.</a:t>
            </a:r>
            <a:endParaRPr sz="1450">
              <a:solidFill>
                <a:schemeClr val="dk1"/>
              </a:solidFill>
              <a:latin typeface="Calibri"/>
              <a:ea typeface="Calibri"/>
              <a:cs typeface="Calibri"/>
              <a:sym typeface="Calibri"/>
            </a:endParaRPr>
          </a:p>
        </p:txBody>
      </p:sp>
      <p:pic>
        <p:nvPicPr>
          <p:cNvPr descr="preencoded.png" id="207" name="Google Shape;207;p9"/>
          <p:cNvPicPr preferRelativeResize="0"/>
          <p:nvPr/>
        </p:nvPicPr>
        <p:blipFill rotWithShape="1">
          <a:blip r:embed="rId6">
            <a:alphaModFix/>
          </a:blip>
          <a:srcRect b="0" l="0" r="0" t="0"/>
          <a:stretch/>
        </p:blipFill>
        <p:spPr>
          <a:xfrm>
            <a:off x="655796" y="4548068"/>
            <a:ext cx="936903" cy="1499116"/>
          </a:xfrm>
          <a:prstGeom prst="rect">
            <a:avLst/>
          </a:prstGeom>
          <a:noFill/>
          <a:ln>
            <a:noFill/>
          </a:ln>
        </p:spPr>
      </p:pic>
      <p:sp>
        <p:nvSpPr>
          <p:cNvPr id="208" name="Google Shape;208;p9"/>
          <p:cNvSpPr/>
          <p:nvPr/>
        </p:nvSpPr>
        <p:spPr>
          <a:xfrm>
            <a:off x="1873687" y="4735354"/>
            <a:ext cx="2342317" cy="292656"/>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C3249"/>
              </a:buClr>
              <a:buSzPts val="1800"/>
              <a:buFont typeface="Kanit Light"/>
              <a:buNone/>
            </a:pPr>
            <a:r>
              <a:rPr lang="en-US" sz="1800">
                <a:solidFill>
                  <a:srgbClr val="2C3249"/>
                </a:solidFill>
                <a:latin typeface="Kanit Light"/>
                <a:ea typeface="Kanit Light"/>
                <a:cs typeface="Kanit Light"/>
                <a:sym typeface="Kanit Light"/>
              </a:rPr>
              <a:t>Access Ports</a:t>
            </a:r>
            <a:endParaRPr sz="1800">
              <a:solidFill>
                <a:schemeClr val="dk1"/>
              </a:solidFill>
              <a:latin typeface="Calibri"/>
              <a:ea typeface="Calibri"/>
              <a:cs typeface="Calibri"/>
              <a:sym typeface="Calibri"/>
            </a:endParaRPr>
          </a:p>
        </p:txBody>
      </p:sp>
      <p:sp>
        <p:nvSpPr>
          <p:cNvPr id="209" name="Google Shape;209;p9"/>
          <p:cNvSpPr/>
          <p:nvPr/>
        </p:nvSpPr>
        <p:spPr>
          <a:xfrm>
            <a:off x="1873687" y="5140404"/>
            <a:ext cx="6614517" cy="59959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C3249"/>
              </a:buClr>
              <a:buSzPts val="1450"/>
              <a:buFont typeface="Martel Sans"/>
              <a:buNone/>
            </a:pPr>
            <a:r>
              <a:rPr lang="en-US" sz="1450">
                <a:solidFill>
                  <a:srgbClr val="2C3249"/>
                </a:solidFill>
                <a:latin typeface="Martel Sans"/>
                <a:ea typeface="Martel Sans"/>
                <a:cs typeface="Martel Sans"/>
                <a:sym typeface="Martel Sans"/>
              </a:rPr>
              <a:t>Assign access ports to specific VLANs, ensuring end-user devices are connected to the appropriate network segment.</a:t>
            </a:r>
            <a:endParaRPr sz="1450">
              <a:solidFill>
                <a:schemeClr val="dk1"/>
              </a:solidFill>
              <a:latin typeface="Calibri"/>
              <a:ea typeface="Calibri"/>
              <a:cs typeface="Calibri"/>
              <a:sym typeface="Calibri"/>
            </a:endParaRPr>
          </a:p>
        </p:txBody>
      </p:sp>
      <p:pic>
        <p:nvPicPr>
          <p:cNvPr descr="preencoded.png" id="210" name="Google Shape;210;p9"/>
          <p:cNvPicPr preferRelativeResize="0"/>
          <p:nvPr/>
        </p:nvPicPr>
        <p:blipFill rotWithShape="1">
          <a:blip r:embed="rId7">
            <a:alphaModFix/>
          </a:blip>
          <a:srcRect b="0" l="0" r="0" t="0"/>
          <a:stretch/>
        </p:blipFill>
        <p:spPr>
          <a:xfrm>
            <a:off x="655796" y="6047184"/>
            <a:ext cx="936903" cy="1499116"/>
          </a:xfrm>
          <a:prstGeom prst="rect">
            <a:avLst/>
          </a:prstGeom>
          <a:noFill/>
          <a:ln>
            <a:noFill/>
          </a:ln>
        </p:spPr>
      </p:pic>
      <p:sp>
        <p:nvSpPr>
          <p:cNvPr id="211" name="Google Shape;211;p9"/>
          <p:cNvSpPr/>
          <p:nvPr/>
        </p:nvSpPr>
        <p:spPr>
          <a:xfrm>
            <a:off x="1873687" y="6234470"/>
            <a:ext cx="2342317" cy="292656"/>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C3249"/>
              </a:buClr>
              <a:buSzPts val="1800"/>
              <a:buFont typeface="Kanit Light"/>
              <a:buNone/>
            </a:pPr>
            <a:r>
              <a:rPr lang="en-US" sz="1800">
                <a:solidFill>
                  <a:srgbClr val="2C3249"/>
                </a:solidFill>
                <a:latin typeface="Kanit Light"/>
                <a:ea typeface="Kanit Light"/>
                <a:cs typeface="Kanit Light"/>
                <a:sym typeface="Kanit Light"/>
              </a:rPr>
              <a:t>Port Security</a:t>
            </a:r>
            <a:endParaRPr sz="1800">
              <a:solidFill>
                <a:schemeClr val="dk1"/>
              </a:solidFill>
              <a:latin typeface="Calibri"/>
              <a:ea typeface="Calibri"/>
              <a:cs typeface="Calibri"/>
              <a:sym typeface="Calibri"/>
            </a:endParaRPr>
          </a:p>
        </p:txBody>
      </p:sp>
      <p:sp>
        <p:nvSpPr>
          <p:cNvPr id="212" name="Google Shape;212;p9"/>
          <p:cNvSpPr/>
          <p:nvPr/>
        </p:nvSpPr>
        <p:spPr>
          <a:xfrm>
            <a:off x="1873687" y="6639520"/>
            <a:ext cx="6614517" cy="59959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C3249"/>
              </a:buClr>
              <a:buSzPts val="1450"/>
              <a:buFont typeface="Martel Sans"/>
              <a:buNone/>
            </a:pPr>
            <a:r>
              <a:rPr lang="en-US" sz="1450">
                <a:solidFill>
                  <a:srgbClr val="2C3249"/>
                </a:solidFill>
                <a:latin typeface="Martel Sans"/>
                <a:ea typeface="Martel Sans"/>
                <a:cs typeface="Martel Sans"/>
                <a:sym typeface="Martel Sans"/>
              </a:rPr>
              <a:t>Implement port security measures, such as MAC address limitations and 802.1X authentication, to prevent unauthorized access.</a:t>
            </a:r>
            <a:endParaRPr sz="1450">
              <a:solidFill>
                <a:schemeClr val="dk1"/>
              </a:solidFill>
              <a:latin typeface="Calibri"/>
              <a:ea typeface="Calibri"/>
              <a:cs typeface="Calibri"/>
              <a:sym typeface="Calibri"/>
            </a:endParaRPr>
          </a:p>
        </p:txBody>
      </p:sp>
      <p:pic>
        <p:nvPicPr>
          <p:cNvPr id="213" name="Google Shape;213;p9"/>
          <p:cNvPicPr preferRelativeResize="0"/>
          <p:nvPr/>
        </p:nvPicPr>
        <p:blipFill rotWithShape="1">
          <a:blip r:embed="rId8">
            <a:alphaModFix/>
          </a:blip>
          <a:srcRect b="0" l="0" r="0" t="0"/>
          <a:stretch/>
        </p:blipFill>
        <p:spPr>
          <a:xfrm>
            <a:off x="12247923" y="6234470"/>
            <a:ext cx="2255837" cy="18589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2024-10-12T11:04:17Z</dcterms:created>
  <dc:creator>PptxGenJS</dc:creator>
</cp:coreProperties>
</file>